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  <p:sldMasterId id="2147483660" r:id="rId2"/>
  </p:sldMasterIdLst>
  <p:notesMasterIdLst>
    <p:notesMasterId r:id="rId17"/>
  </p:notesMasterIdLst>
  <p:sldIdLst>
    <p:sldId id="289" r:id="rId3"/>
    <p:sldId id="290" r:id="rId4"/>
    <p:sldId id="306" r:id="rId5"/>
    <p:sldId id="292" r:id="rId6"/>
    <p:sldId id="287" r:id="rId7"/>
    <p:sldId id="298" r:id="rId8"/>
    <p:sldId id="299" r:id="rId9"/>
    <p:sldId id="300" r:id="rId10"/>
    <p:sldId id="307" r:id="rId11"/>
    <p:sldId id="301" r:id="rId12"/>
    <p:sldId id="304" r:id="rId13"/>
    <p:sldId id="302" r:id="rId14"/>
    <p:sldId id="303" r:id="rId15"/>
    <p:sldId id="284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B234"/>
    <a:srgbClr val="9BC44E"/>
    <a:srgbClr val="EDEDED"/>
    <a:srgbClr val="226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18" autoAdjust="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293313-4B77-4C8B-81CF-18C841042198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CA"/>
        </a:p>
      </dgm:t>
    </dgm:pt>
    <dgm:pt modelId="{22F103C3-579E-4930-9D74-E6DA92445C18}">
      <dgm:prSet phldrT="[Text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en-US" sz="2200" b="1" dirty="0" smtClean="0">
              <a:solidFill>
                <a:srgbClr val="FFFF00"/>
              </a:solidFill>
            </a:rPr>
            <a:t>ECONOMIC</a:t>
          </a:r>
          <a:r>
            <a:rPr lang="en-US" sz="1700" dirty="0" smtClean="0">
              <a:solidFill>
                <a:srgbClr val="FFFF00"/>
              </a:solidFill>
            </a:rPr>
            <a:t>: inefficient use of scarce public resources; perverse market distortions; increased volatility</a:t>
          </a:r>
        </a:p>
        <a:p>
          <a:r>
            <a:rPr lang="en-US" sz="1700" dirty="0" smtClean="0">
              <a:solidFill>
                <a:srgbClr val="FFFF00"/>
              </a:solidFill>
            </a:rPr>
            <a:t> </a:t>
          </a:r>
          <a:r>
            <a:rPr lang="en-US" sz="2200" b="1" dirty="0" smtClean="0">
              <a:solidFill>
                <a:schemeClr val="bg1"/>
              </a:solidFill>
            </a:rPr>
            <a:t>ENVIRONMENTAL</a:t>
          </a:r>
          <a:r>
            <a:rPr lang="en-US" sz="1700" dirty="0" smtClean="0">
              <a:solidFill>
                <a:schemeClr val="bg1"/>
              </a:solidFill>
            </a:rPr>
            <a:t>: can incentivize waste, resource depletion, pollution; and absolve producers of liability for accidents</a:t>
          </a:r>
        </a:p>
        <a:p>
          <a:r>
            <a:rPr lang="en-US" sz="1700" dirty="0" smtClean="0">
              <a:solidFill>
                <a:schemeClr val="bg1"/>
              </a:solidFill>
            </a:rPr>
            <a:t>     </a:t>
          </a:r>
          <a:r>
            <a:rPr lang="en-US" sz="2200" b="1" dirty="0" smtClean="0">
              <a:solidFill>
                <a:srgbClr val="00B0F0"/>
              </a:solidFill>
            </a:rPr>
            <a:t>SOCIAL</a:t>
          </a:r>
          <a:r>
            <a:rPr lang="en-US" sz="1700" dirty="0" smtClean="0">
              <a:solidFill>
                <a:srgbClr val="00B0F0"/>
              </a:solidFill>
            </a:rPr>
            <a:t>: inefficient welfare policies; can damage poor producer competitiveness; environmental impacts deepen poverty; can lead to rent-seeking and corruption</a:t>
          </a:r>
          <a:endParaRPr lang="en-CA" sz="1700" dirty="0">
            <a:solidFill>
              <a:srgbClr val="00B0F0"/>
            </a:solidFill>
          </a:endParaRPr>
        </a:p>
      </dgm:t>
    </dgm:pt>
    <dgm:pt modelId="{B870CB1B-3495-4034-B4CA-8A2A76507237}" type="parTrans" cxnId="{48EBE72D-7714-428D-9931-C08F2138CC8D}">
      <dgm:prSet/>
      <dgm:spPr/>
      <dgm:t>
        <a:bodyPr/>
        <a:lstStyle/>
        <a:p>
          <a:endParaRPr lang="en-CA"/>
        </a:p>
      </dgm:t>
    </dgm:pt>
    <dgm:pt modelId="{494C8774-1BAE-4F60-B80D-1D09E2CAD879}" type="sibTrans" cxnId="{48EBE72D-7714-428D-9931-C08F2138CC8D}">
      <dgm:prSet/>
      <dgm:spPr/>
      <dgm:t>
        <a:bodyPr/>
        <a:lstStyle/>
        <a:p>
          <a:endParaRPr lang="en-CA"/>
        </a:p>
      </dgm:t>
    </dgm:pt>
    <dgm:pt modelId="{4DADBB15-AAAB-43AE-859D-849ACE64840B}">
      <dgm:prSet phldrT="[Text]" custT="1"/>
      <dgm:spPr>
        <a:solidFill>
          <a:srgbClr val="A20000"/>
        </a:solidFill>
      </dgm:spPr>
      <dgm:t>
        <a:bodyPr/>
        <a:lstStyle/>
        <a:p>
          <a:r>
            <a:rPr lang="en-US" sz="2000" b="1" u="none" dirty="0" smtClean="0"/>
            <a:t>Fossil Fuels</a:t>
          </a:r>
        </a:p>
        <a:p>
          <a:r>
            <a:rPr lang="en-US" sz="1400" dirty="0" smtClean="0"/>
            <a:t>US$400-700 bn/year - oil consumers key</a:t>
          </a:r>
        </a:p>
        <a:p>
          <a:r>
            <a:rPr lang="en-US" sz="1400" dirty="0" smtClean="0"/>
            <a:t>But &gt;US$100 bn to producers, including in OECD</a:t>
          </a:r>
          <a:endParaRPr lang="en-CA" sz="1400" dirty="0"/>
        </a:p>
      </dgm:t>
    </dgm:pt>
    <dgm:pt modelId="{CC0A0607-40BB-4E5B-B204-14CE0598A05C}" type="parTrans" cxnId="{3400FF66-9D18-4D5D-B182-6E4C16D9C5E3}">
      <dgm:prSet/>
      <dgm:spPr/>
      <dgm:t>
        <a:bodyPr/>
        <a:lstStyle/>
        <a:p>
          <a:endParaRPr lang="en-CA"/>
        </a:p>
      </dgm:t>
    </dgm:pt>
    <dgm:pt modelId="{CACE0E80-E3B6-42F0-BC80-443F8D61E80A}" type="sibTrans" cxnId="{3400FF66-9D18-4D5D-B182-6E4C16D9C5E3}">
      <dgm:prSet/>
      <dgm:spPr/>
      <dgm:t>
        <a:bodyPr/>
        <a:lstStyle/>
        <a:p>
          <a:endParaRPr lang="en-CA"/>
        </a:p>
      </dgm:t>
    </dgm:pt>
    <dgm:pt modelId="{92F82606-43E6-43F1-8951-B2C30E61C453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000" b="1" dirty="0" smtClean="0"/>
            <a:t>Biofuels</a:t>
          </a:r>
        </a:p>
        <a:p>
          <a:r>
            <a:rPr lang="en-US" sz="1400" dirty="0" smtClean="0"/>
            <a:t>&gt;US$20 bn/year</a:t>
          </a:r>
        </a:p>
        <a:p>
          <a:r>
            <a:rPr lang="en-US" sz="1400" dirty="0" smtClean="0"/>
            <a:t>Mostly developed countries, but growing worldwide</a:t>
          </a:r>
          <a:endParaRPr lang="en-CA" sz="1400" dirty="0"/>
        </a:p>
      </dgm:t>
    </dgm:pt>
    <dgm:pt modelId="{20660BFC-EF90-4C79-9788-711FADA4BA3A}" type="parTrans" cxnId="{4457D70E-5761-4474-8AD4-AFEAAA2370E0}">
      <dgm:prSet/>
      <dgm:spPr/>
      <dgm:t>
        <a:bodyPr/>
        <a:lstStyle/>
        <a:p>
          <a:endParaRPr lang="en-CA"/>
        </a:p>
      </dgm:t>
    </dgm:pt>
    <dgm:pt modelId="{34DDF2E7-AB82-46E5-9763-80FA98A8144A}" type="sibTrans" cxnId="{4457D70E-5761-4474-8AD4-AFEAAA2370E0}">
      <dgm:prSet/>
      <dgm:spPr/>
      <dgm:t>
        <a:bodyPr/>
        <a:lstStyle/>
        <a:p>
          <a:endParaRPr lang="en-CA"/>
        </a:p>
      </dgm:t>
    </dgm:pt>
    <dgm:pt modelId="{78E46B8C-5CE4-4EB0-8E78-EF575FA011EA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2000" b="1" dirty="0" smtClean="0"/>
            <a:t>Irrigation</a:t>
          </a:r>
        </a:p>
        <a:p>
          <a:r>
            <a:rPr lang="en-US" sz="1400" dirty="0" smtClean="0"/>
            <a:t>Scale unknown</a:t>
          </a:r>
        </a:p>
        <a:p>
          <a:r>
            <a:rPr lang="en-US" sz="1400" dirty="0" smtClean="0"/>
            <a:t>GSI estimates US$1 bn in Spain, &gt;US$0.5 bn in 4 Indian States</a:t>
          </a:r>
          <a:endParaRPr lang="en-CA" sz="1400" dirty="0"/>
        </a:p>
      </dgm:t>
    </dgm:pt>
    <dgm:pt modelId="{C9076210-4E11-471C-B75C-E88BE491F354}" type="parTrans" cxnId="{7E43498C-97CF-483A-AA61-AE6122FBA6DE}">
      <dgm:prSet/>
      <dgm:spPr/>
      <dgm:t>
        <a:bodyPr/>
        <a:lstStyle/>
        <a:p>
          <a:endParaRPr lang="en-CA"/>
        </a:p>
      </dgm:t>
    </dgm:pt>
    <dgm:pt modelId="{6F30696A-F072-499D-90FE-8CCED75C09CA}" type="sibTrans" cxnId="{7E43498C-97CF-483A-AA61-AE6122FBA6DE}">
      <dgm:prSet/>
      <dgm:spPr/>
      <dgm:t>
        <a:bodyPr/>
        <a:lstStyle/>
        <a:p>
          <a:endParaRPr lang="en-CA"/>
        </a:p>
      </dgm:t>
    </dgm:pt>
    <dgm:pt modelId="{3540DC43-286C-450B-A9F7-8045EEF42777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2000" b="1" dirty="0" smtClean="0"/>
            <a:t>Fisheries</a:t>
          </a:r>
        </a:p>
        <a:p>
          <a:r>
            <a:rPr lang="en-US" sz="1400" dirty="0" smtClean="0"/>
            <a:t>US$15-35 bn/year – 25% of industry revenue</a:t>
          </a:r>
        </a:p>
        <a:p>
          <a:r>
            <a:rPr lang="en-US" sz="1400" dirty="0" smtClean="0"/>
            <a:t>US$50 bn/year lost from depleted stocks</a:t>
          </a:r>
          <a:endParaRPr lang="en-CA" sz="1400" dirty="0"/>
        </a:p>
      </dgm:t>
    </dgm:pt>
    <dgm:pt modelId="{B44BDACE-AE70-4D9C-B00B-D59C077C99D9}" type="parTrans" cxnId="{9E3ABF90-C744-45E5-B85B-946ACF5C8B07}">
      <dgm:prSet/>
      <dgm:spPr/>
      <dgm:t>
        <a:bodyPr/>
        <a:lstStyle/>
        <a:p>
          <a:endParaRPr lang="en-CA"/>
        </a:p>
      </dgm:t>
    </dgm:pt>
    <dgm:pt modelId="{F7965F88-2478-42A9-B477-82E8C37B6B7D}" type="sibTrans" cxnId="{9E3ABF90-C744-45E5-B85B-946ACF5C8B07}">
      <dgm:prSet/>
      <dgm:spPr/>
      <dgm:t>
        <a:bodyPr/>
        <a:lstStyle/>
        <a:p>
          <a:endParaRPr lang="en-CA"/>
        </a:p>
      </dgm:t>
    </dgm:pt>
    <dgm:pt modelId="{B490B768-B87D-427F-AF17-2D4954D846A6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2000" b="1" dirty="0" smtClean="0"/>
            <a:t>Agriculture</a:t>
          </a:r>
        </a:p>
        <a:p>
          <a:r>
            <a:rPr lang="en-US" sz="1400" dirty="0" smtClean="0"/>
            <a:t>US$384 bn in 2009</a:t>
          </a:r>
        </a:p>
        <a:p>
          <a:r>
            <a:rPr lang="en-US" sz="1400" dirty="0" smtClean="0"/>
            <a:t>Over-production in developed countries very trade-distorting</a:t>
          </a:r>
          <a:endParaRPr lang="en-CA" sz="1400" dirty="0"/>
        </a:p>
      </dgm:t>
    </dgm:pt>
    <dgm:pt modelId="{2DDB2126-91AB-41CB-AA80-113DDB08C1E4}" type="parTrans" cxnId="{D3E8A8ED-C37C-4199-BAD6-0A749DDD4103}">
      <dgm:prSet/>
      <dgm:spPr/>
      <dgm:t>
        <a:bodyPr/>
        <a:lstStyle/>
        <a:p>
          <a:endParaRPr lang="en-CA"/>
        </a:p>
      </dgm:t>
    </dgm:pt>
    <dgm:pt modelId="{1D47EDE2-A58A-4BC9-96FD-BA870A0AB3FD}" type="sibTrans" cxnId="{D3E8A8ED-C37C-4199-BAD6-0A749DDD4103}">
      <dgm:prSet/>
      <dgm:spPr/>
      <dgm:t>
        <a:bodyPr/>
        <a:lstStyle/>
        <a:p>
          <a:endParaRPr lang="en-CA"/>
        </a:p>
      </dgm:t>
    </dgm:pt>
    <dgm:pt modelId="{A27B5B76-7C50-4AA0-8D0B-AA5D05C64B76}">
      <dgm:prSet phldrT="[Text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en-US" sz="2000" b="1" dirty="0" smtClean="0"/>
            <a:t>Nuclear</a:t>
          </a:r>
        </a:p>
        <a:p>
          <a:r>
            <a:rPr lang="en-US" sz="1400" dirty="0" smtClean="0"/>
            <a:t>Scale unknown</a:t>
          </a:r>
        </a:p>
        <a:p>
          <a:r>
            <a:rPr lang="en-US" sz="1400" dirty="0" smtClean="0"/>
            <a:t>Industry depends on subsidy</a:t>
          </a:r>
          <a:endParaRPr lang="en-CA" sz="1400" dirty="0"/>
        </a:p>
      </dgm:t>
    </dgm:pt>
    <dgm:pt modelId="{AB789557-C3BD-4A44-A257-34787322E6BA}" type="parTrans" cxnId="{0D44055D-343E-492B-8FFD-E63B6682FAFF}">
      <dgm:prSet/>
      <dgm:spPr/>
      <dgm:t>
        <a:bodyPr/>
        <a:lstStyle/>
        <a:p>
          <a:endParaRPr lang="en-CA"/>
        </a:p>
      </dgm:t>
    </dgm:pt>
    <dgm:pt modelId="{8B148E54-2CCA-4027-A236-12F966B7EFE6}" type="sibTrans" cxnId="{0D44055D-343E-492B-8FFD-E63B6682FAFF}">
      <dgm:prSet/>
      <dgm:spPr/>
      <dgm:t>
        <a:bodyPr/>
        <a:lstStyle/>
        <a:p>
          <a:endParaRPr lang="en-CA"/>
        </a:p>
      </dgm:t>
    </dgm:pt>
    <dgm:pt modelId="{D4174A3E-9783-44CC-B9AE-EFBB8C1A9597}" type="pres">
      <dgm:prSet presAssocID="{2E293313-4B77-4C8B-81CF-18C84104219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CA"/>
        </a:p>
      </dgm:t>
    </dgm:pt>
    <dgm:pt modelId="{D6C09399-3DAB-49F5-AB99-615796E7B7CF}" type="pres">
      <dgm:prSet presAssocID="{22F103C3-579E-4930-9D74-E6DA92445C18}" presName="centerShape" presStyleLbl="node0" presStyleIdx="0" presStyleCnt="1" custScaleX="333465" custScaleY="229441" custLinFactNeighborY="648"/>
      <dgm:spPr/>
      <dgm:t>
        <a:bodyPr/>
        <a:lstStyle/>
        <a:p>
          <a:endParaRPr lang="en-CA"/>
        </a:p>
      </dgm:t>
    </dgm:pt>
    <dgm:pt modelId="{B1F48E65-8FD1-4AAA-9DCC-28150C7C27B7}" type="pres">
      <dgm:prSet presAssocID="{CC0A0607-40BB-4E5B-B204-14CE0598A05C}" presName="Name9" presStyleLbl="parChTrans1D2" presStyleIdx="0" presStyleCnt="6"/>
      <dgm:spPr/>
      <dgm:t>
        <a:bodyPr/>
        <a:lstStyle/>
        <a:p>
          <a:endParaRPr lang="en-CA"/>
        </a:p>
      </dgm:t>
    </dgm:pt>
    <dgm:pt modelId="{8AE23020-F5F7-4349-81FE-7298A71494F4}" type="pres">
      <dgm:prSet presAssocID="{CC0A0607-40BB-4E5B-B204-14CE0598A05C}" presName="connTx" presStyleLbl="parChTrans1D2" presStyleIdx="0" presStyleCnt="6"/>
      <dgm:spPr/>
      <dgm:t>
        <a:bodyPr/>
        <a:lstStyle/>
        <a:p>
          <a:endParaRPr lang="en-CA"/>
        </a:p>
      </dgm:t>
    </dgm:pt>
    <dgm:pt modelId="{9BA6CF5C-FDD0-4820-B9F3-F56EBA7CBE5D}" type="pres">
      <dgm:prSet presAssocID="{4DADBB15-AAAB-43AE-859D-849ACE64840B}" presName="node" presStyleLbl="node1" presStyleIdx="0" presStyleCnt="6" custScaleX="155607" custScaleY="97030" custRadScaleRad="10168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B069C6F2-BD69-49CD-8CBD-E91147A565DA}" type="pres">
      <dgm:prSet presAssocID="{20660BFC-EF90-4C79-9788-711FADA4BA3A}" presName="Name9" presStyleLbl="parChTrans1D2" presStyleIdx="1" presStyleCnt="6"/>
      <dgm:spPr/>
      <dgm:t>
        <a:bodyPr/>
        <a:lstStyle/>
        <a:p>
          <a:endParaRPr lang="en-CA"/>
        </a:p>
      </dgm:t>
    </dgm:pt>
    <dgm:pt modelId="{8BCAB168-236B-4C32-90FE-014848FBA1BE}" type="pres">
      <dgm:prSet presAssocID="{20660BFC-EF90-4C79-9788-711FADA4BA3A}" presName="connTx" presStyleLbl="parChTrans1D2" presStyleIdx="1" presStyleCnt="6"/>
      <dgm:spPr/>
      <dgm:t>
        <a:bodyPr/>
        <a:lstStyle/>
        <a:p>
          <a:endParaRPr lang="en-CA"/>
        </a:p>
      </dgm:t>
    </dgm:pt>
    <dgm:pt modelId="{BE9952F2-C274-4812-B2AD-E9E696BACF66}" type="pres">
      <dgm:prSet presAssocID="{92F82606-43E6-43F1-8951-B2C30E61C453}" presName="node" presStyleLbl="node1" presStyleIdx="1" presStyleCnt="6" custScaleX="147516" custScaleY="90198" custRadScaleRad="147727" custRadScaleInc="26508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2328E8C6-3436-43DA-9F66-0CA1BB77E020}" type="pres">
      <dgm:prSet presAssocID="{AB789557-C3BD-4A44-A257-34787322E6BA}" presName="Name9" presStyleLbl="parChTrans1D2" presStyleIdx="2" presStyleCnt="6"/>
      <dgm:spPr/>
      <dgm:t>
        <a:bodyPr/>
        <a:lstStyle/>
        <a:p>
          <a:endParaRPr lang="en-CA"/>
        </a:p>
      </dgm:t>
    </dgm:pt>
    <dgm:pt modelId="{BBC7851F-79C4-4C82-8620-DFFECA80F2AE}" type="pres">
      <dgm:prSet presAssocID="{AB789557-C3BD-4A44-A257-34787322E6BA}" presName="connTx" presStyleLbl="parChTrans1D2" presStyleIdx="2" presStyleCnt="6"/>
      <dgm:spPr/>
      <dgm:t>
        <a:bodyPr/>
        <a:lstStyle/>
        <a:p>
          <a:endParaRPr lang="en-CA"/>
        </a:p>
      </dgm:t>
    </dgm:pt>
    <dgm:pt modelId="{90B799AB-A94B-4D5D-910E-993EC6E37837}" type="pres">
      <dgm:prSet presAssocID="{A27B5B76-7C50-4AA0-8D0B-AA5D05C64B76}" presName="node" presStyleLbl="node1" presStyleIdx="2" presStyleCnt="6" custScaleX="131880" custScaleY="90674" custRadScaleRad="156142" custRadScaleInc="-3786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C49A0311-A925-4CA3-91CE-1E6A2F137882}" type="pres">
      <dgm:prSet presAssocID="{2DDB2126-91AB-41CB-AA80-113DDB08C1E4}" presName="Name9" presStyleLbl="parChTrans1D2" presStyleIdx="3" presStyleCnt="6"/>
      <dgm:spPr/>
      <dgm:t>
        <a:bodyPr/>
        <a:lstStyle/>
        <a:p>
          <a:endParaRPr lang="en-CA"/>
        </a:p>
      </dgm:t>
    </dgm:pt>
    <dgm:pt modelId="{DACDFF5B-AB60-4AA9-AF55-6BF718100033}" type="pres">
      <dgm:prSet presAssocID="{2DDB2126-91AB-41CB-AA80-113DDB08C1E4}" presName="connTx" presStyleLbl="parChTrans1D2" presStyleIdx="3" presStyleCnt="6"/>
      <dgm:spPr/>
      <dgm:t>
        <a:bodyPr/>
        <a:lstStyle/>
        <a:p>
          <a:endParaRPr lang="en-CA"/>
        </a:p>
      </dgm:t>
    </dgm:pt>
    <dgm:pt modelId="{BE34BC5B-22B2-4777-8E79-355799747B1A}" type="pres">
      <dgm:prSet presAssocID="{B490B768-B87D-427F-AF17-2D4954D846A6}" presName="node" presStyleLbl="node1" presStyleIdx="3" presStyleCnt="6" custScaleX="156180" custScaleY="86524" custRadScaleRad="104549" custRadScaleInc="40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4FE4FC18-4336-407E-A696-73C099AA19BA}" type="pres">
      <dgm:prSet presAssocID="{C9076210-4E11-471C-B75C-E88BE491F354}" presName="Name9" presStyleLbl="parChTrans1D2" presStyleIdx="4" presStyleCnt="6"/>
      <dgm:spPr/>
      <dgm:t>
        <a:bodyPr/>
        <a:lstStyle/>
        <a:p>
          <a:endParaRPr lang="en-CA"/>
        </a:p>
      </dgm:t>
    </dgm:pt>
    <dgm:pt modelId="{96FABB03-F9F6-425B-8036-D53A23D3D67F}" type="pres">
      <dgm:prSet presAssocID="{C9076210-4E11-471C-B75C-E88BE491F354}" presName="connTx" presStyleLbl="parChTrans1D2" presStyleIdx="4" presStyleCnt="6"/>
      <dgm:spPr/>
      <dgm:t>
        <a:bodyPr/>
        <a:lstStyle/>
        <a:p>
          <a:endParaRPr lang="en-CA"/>
        </a:p>
      </dgm:t>
    </dgm:pt>
    <dgm:pt modelId="{859CB2DA-ADC2-435F-BFFD-4860BEC5B092}" type="pres">
      <dgm:prSet presAssocID="{78E46B8C-5CE4-4EB0-8E78-EF575FA011EA}" presName="node" presStyleLbl="node1" presStyleIdx="4" presStyleCnt="6" custScaleX="140336" custScaleY="89116" custRadScaleRad="155714" custRadScaleInc="42663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8F67DB41-B3FE-4BA1-BC62-2A0320A95D79}" type="pres">
      <dgm:prSet presAssocID="{B44BDACE-AE70-4D9C-B00B-D59C077C99D9}" presName="Name9" presStyleLbl="parChTrans1D2" presStyleIdx="5" presStyleCnt="6"/>
      <dgm:spPr/>
      <dgm:t>
        <a:bodyPr/>
        <a:lstStyle/>
        <a:p>
          <a:endParaRPr lang="en-CA"/>
        </a:p>
      </dgm:t>
    </dgm:pt>
    <dgm:pt modelId="{B4FB1411-61D4-4700-9667-71498E5A1DB6}" type="pres">
      <dgm:prSet presAssocID="{B44BDACE-AE70-4D9C-B00B-D59C077C99D9}" presName="connTx" presStyleLbl="parChTrans1D2" presStyleIdx="5" presStyleCnt="6"/>
      <dgm:spPr/>
      <dgm:t>
        <a:bodyPr/>
        <a:lstStyle/>
        <a:p>
          <a:endParaRPr lang="en-CA"/>
        </a:p>
      </dgm:t>
    </dgm:pt>
    <dgm:pt modelId="{1B3C0740-C105-4857-9F3A-35E81EE62F96}" type="pres">
      <dgm:prSet presAssocID="{3540DC43-286C-450B-A9F7-8045EEF42777}" presName="node" presStyleLbl="node1" presStyleIdx="5" presStyleCnt="6" custScaleX="149611" custScaleY="97915" custRadScaleRad="149796" custRadScaleInc="-27981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C25629DD-C60C-487D-81FE-BF309F55C949}" type="presOf" srcId="{AB789557-C3BD-4A44-A257-34787322E6BA}" destId="{BBC7851F-79C4-4C82-8620-DFFECA80F2AE}" srcOrd="1" destOrd="0" presId="urn:microsoft.com/office/officeart/2005/8/layout/radial1"/>
    <dgm:cxn modelId="{9C979313-8525-4CB8-8D26-403736475BC6}" type="presOf" srcId="{92F82606-43E6-43F1-8951-B2C30E61C453}" destId="{BE9952F2-C274-4812-B2AD-E9E696BACF66}" srcOrd="0" destOrd="0" presId="urn:microsoft.com/office/officeart/2005/8/layout/radial1"/>
    <dgm:cxn modelId="{D9080C5A-77C6-41DD-9B5B-ECE617A0530E}" type="presOf" srcId="{2E293313-4B77-4C8B-81CF-18C841042198}" destId="{D4174A3E-9783-44CC-B9AE-EFBB8C1A9597}" srcOrd="0" destOrd="0" presId="urn:microsoft.com/office/officeart/2005/8/layout/radial1"/>
    <dgm:cxn modelId="{B2BA9B8F-343B-4134-BB7D-E7C04E49DDF3}" type="presOf" srcId="{A27B5B76-7C50-4AA0-8D0B-AA5D05C64B76}" destId="{90B799AB-A94B-4D5D-910E-993EC6E37837}" srcOrd="0" destOrd="0" presId="urn:microsoft.com/office/officeart/2005/8/layout/radial1"/>
    <dgm:cxn modelId="{C9600BE7-CBB7-4ECD-AD4F-7C6E1C22A1EE}" type="presOf" srcId="{CC0A0607-40BB-4E5B-B204-14CE0598A05C}" destId="{B1F48E65-8FD1-4AAA-9DCC-28150C7C27B7}" srcOrd="0" destOrd="0" presId="urn:microsoft.com/office/officeart/2005/8/layout/radial1"/>
    <dgm:cxn modelId="{C0286F67-5D90-43F8-AA15-AEE7455DEC7D}" type="presOf" srcId="{CC0A0607-40BB-4E5B-B204-14CE0598A05C}" destId="{8AE23020-F5F7-4349-81FE-7298A71494F4}" srcOrd="1" destOrd="0" presId="urn:microsoft.com/office/officeart/2005/8/layout/radial1"/>
    <dgm:cxn modelId="{85EB982A-CEFB-4B70-9AFC-CA09183FFBBE}" type="presOf" srcId="{4DADBB15-AAAB-43AE-859D-849ACE64840B}" destId="{9BA6CF5C-FDD0-4820-B9F3-F56EBA7CBE5D}" srcOrd="0" destOrd="0" presId="urn:microsoft.com/office/officeart/2005/8/layout/radial1"/>
    <dgm:cxn modelId="{9E3ABF90-C744-45E5-B85B-946ACF5C8B07}" srcId="{22F103C3-579E-4930-9D74-E6DA92445C18}" destId="{3540DC43-286C-450B-A9F7-8045EEF42777}" srcOrd="5" destOrd="0" parTransId="{B44BDACE-AE70-4D9C-B00B-D59C077C99D9}" sibTransId="{F7965F88-2478-42A9-B477-82E8C37B6B7D}"/>
    <dgm:cxn modelId="{03B44400-ED98-47FF-929F-FD79CD35A89D}" type="presOf" srcId="{B44BDACE-AE70-4D9C-B00B-D59C077C99D9}" destId="{B4FB1411-61D4-4700-9667-71498E5A1DB6}" srcOrd="1" destOrd="0" presId="urn:microsoft.com/office/officeart/2005/8/layout/radial1"/>
    <dgm:cxn modelId="{D3E8A8ED-C37C-4199-BAD6-0A749DDD4103}" srcId="{22F103C3-579E-4930-9D74-E6DA92445C18}" destId="{B490B768-B87D-427F-AF17-2D4954D846A6}" srcOrd="3" destOrd="0" parTransId="{2DDB2126-91AB-41CB-AA80-113DDB08C1E4}" sibTransId="{1D47EDE2-A58A-4BC9-96FD-BA870A0AB3FD}"/>
    <dgm:cxn modelId="{48EBE72D-7714-428D-9931-C08F2138CC8D}" srcId="{2E293313-4B77-4C8B-81CF-18C841042198}" destId="{22F103C3-579E-4930-9D74-E6DA92445C18}" srcOrd="0" destOrd="0" parTransId="{B870CB1B-3495-4034-B4CA-8A2A76507237}" sibTransId="{494C8774-1BAE-4F60-B80D-1D09E2CAD879}"/>
    <dgm:cxn modelId="{3F194474-A065-4D15-9D44-304CE6945F3A}" type="presOf" srcId="{AB789557-C3BD-4A44-A257-34787322E6BA}" destId="{2328E8C6-3436-43DA-9F66-0CA1BB77E020}" srcOrd="0" destOrd="0" presId="urn:microsoft.com/office/officeart/2005/8/layout/radial1"/>
    <dgm:cxn modelId="{3400FF66-9D18-4D5D-B182-6E4C16D9C5E3}" srcId="{22F103C3-579E-4930-9D74-E6DA92445C18}" destId="{4DADBB15-AAAB-43AE-859D-849ACE64840B}" srcOrd="0" destOrd="0" parTransId="{CC0A0607-40BB-4E5B-B204-14CE0598A05C}" sibTransId="{CACE0E80-E3B6-42F0-BC80-443F8D61E80A}"/>
    <dgm:cxn modelId="{ED57EF67-FA39-4A5A-84E2-3D14CA1F7028}" type="presOf" srcId="{C9076210-4E11-471C-B75C-E88BE491F354}" destId="{96FABB03-F9F6-425B-8036-D53A23D3D67F}" srcOrd="1" destOrd="0" presId="urn:microsoft.com/office/officeart/2005/8/layout/radial1"/>
    <dgm:cxn modelId="{6216F170-FF3D-4172-87D2-31355E8D3AAF}" type="presOf" srcId="{B490B768-B87D-427F-AF17-2D4954D846A6}" destId="{BE34BC5B-22B2-4777-8E79-355799747B1A}" srcOrd="0" destOrd="0" presId="urn:microsoft.com/office/officeart/2005/8/layout/radial1"/>
    <dgm:cxn modelId="{31951E90-65B8-49F5-B0E1-348BED308EE6}" type="presOf" srcId="{C9076210-4E11-471C-B75C-E88BE491F354}" destId="{4FE4FC18-4336-407E-A696-73C099AA19BA}" srcOrd="0" destOrd="0" presId="urn:microsoft.com/office/officeart/2005/8/layout/radial1"/>
    <dgm:cxn modelId="{2E5ECCF3-2F3E-4CD8-B705-5F7EADD88652}" type="presOf" srcId="{3540DC43-286C-450B-A9F7-8045EEF42777}" destId="{1B3C0740-C105-4857-9F3A-35E81EE62F96}" srcOrd="0" destOrd="0" presId="urn:microsoft.com/office/officeart/2005/8/layout/radial1"/>
    <dgm:cxn modelId="{42D9BB15-8730-446E-95B3-FC796A9D704A}" type="presOf" srcId="{2DDB2126-91AB-41CB-AA80-113DDB08C1E4}" destId="{C49A0311-A925-4CA3-91CE-1E6A2F137882}" srcOrd="0" destOrd="0" presId="urn:microsoft.com/office/officeart/2005/8/layout/radial1"/>
    <dgm:cxn modelId="{4457D70E-5761-4474-8AD4-AFEAAA2370E0}" srcId="{22F103C3-579E-4930-9D74-E6DA92445C18}" destId="{92F82606-43E6-43F1-8951-B2C30E61C453}" srcOrd="1" destOrd="0" parTransId="{20660BFC-EF90-4C79-9788-711FADA4BA3A}" sibTransId="{34DDF2E7-AB82-46E5-9763-80FA98A8144A}"/>
    <dgm:cxn modelId="{0F3F90FA-C195-47EB-B268-626CD2749404}" type="presOf" srcId="{20660BFC-EF90-4C79-9788-711FADA4BA3A}" destId="{8BCAB168-236B-4C32-90FE-014848FBA1BE}" srcOrd="1" destOrd="0" presId="urn:microsoft.com/office/officeart/2005/8/layout/radial1"/>
    <dgm:cxn modelId="{0D44055D-343E-492B-8FFD-E63B6682FAFF}" srcId="{22F103C3-579E-4930-9D74-E6DA92445C18}" destId="{A27B5B76-7C50-4AA0-8D0B-AA5D05C64B76}" srcOrd="2" destOrd="0" parTransId="{AB789557-C3BD-4A44-A257-34787322E6BA}" sibTransId="{8B148E54-2CCA-4027-A236-12F966B7EFE6}"/>
    <dgm:cxn modelId="{7E5F7094-609B-44EC-A391-92D0D998FEC5}" type="presOf" srcId="{B44BDACE-AE70-4D9C-B00B-D59C077C99D9}" destId="{8F67DB41-B3FE-4BA1-BC62-2A0320A95D79}" srcOrd="0" destOrd="0" presId="urn:microsoft.com/office/officeart/2005/8/layout/radial1"/>
    <dgm:cxn modelId="{EE4E8C1D-E560-4321-850E-4E37F967A925}" type="presOf" srcId="{78E46B8C-5CE4-4EB0-8E78-EF575FA011EA}" destId="{859CB2DA-ADC2-435F-BFFD-4860BEC5B092}" srcOrd="0" destOrd="0" presId="urn:microsoft.com/office/officeart/2005/8/layout/radial1"/>
    <dgm:cxn modelId="{D13A602C-6CEE-4F3D-9291-3BDB2981D15A}" type="presOf" srcId="{20660BFC-EF90-4C79-9788-711FADA4BA3A}" destId="{B069C6F2-BD69-49CD-8CBD-E91147A565DA}" srcOrd="0" destOrd="0" presId="urn:microsoft.com/office/officeart/2005/8/layout/radial1"/>
    <dgm:cxn modelId="{7E43498C-97CF-483A-AA61-AE6122FBA6DE}" srcId="{22F103C3-579E-4930-9D74-E6DA92445C18}" destId="{78E46B8C-5CE4-4EB0-8E78-EF575FA011EA}" srcOrd="4" destOrd="0" parTransId="{C9076210-4E11-471C-B75C-E88BE491F354}" sibTransId="{6F30696A-F072-499D-90FE-8CCED75C09CA}"/>
    <dgm:cxn modelId="{CA323BDB-F185-494C-A48C-8CCE69C9B3FA}" type="presOf" srcId="{22F103C3-579E-4930-9D74-E6DA92445C18}" destId="{D6C09399-3DAB-49F5-AB99-615796E7B7CF}" srcOrd="0" destOrd="0" presId="urn:microsoft.com/office/officeart/2005/8/layout/radial1"/>
    <dgm:cxn modelId="{50FD06E9-156D-4A08-892C-8FFF45925035}" type="presOf" srcId="{2DDB2126-91AB-41CB-AA80-113DDB08C1E4}" destId="{DACDFF5B-AB60-4AA9-AF55-6BF718100033}" srcOrd="1" destOrd="0" presId="urn:microsoft.com/office/officeart/2005/8/layout/radial1"/>
    <dgm:cxn modelId="{14EBEF0F-0DA7-44AB-A42C-E3E9D74E8283}" type="presParOf" srcId="{D4174A3E-9783-44CC-B9AE-EFBB8C1A9597}" destId="{D6C09399-3DAB-49F5-AB99-615796E7B7CF}" srcOrd="0" destOrd="0" presId="urn:microsoft.com/office/officeart/2005/8/layout/radial1"/>
    <dgm:cxn modelId="{8D52481C-A165-45CA-8DF4-9DBABB170687}" type="presParOf" srcId="{D4174A3E-9783-44CC-B9AE-EFBB8C1A9597}" destId="{B1F48E65-8FD1-4AAA-9DCC-28150C7C27B7}" srcOrd="1" destOrd="0" presId="urn:microsoft.com/office/officeart/2005/8/layout/radial1"/>
    <dgm:cxn modelId="{FD8E3581-5FC2-4117-BC37-71A475612C9D}" type="presParOf" srcId="{B1F48E65-8FD1-4AAA-9DCC-28150C7C27B7}" destId="{8AE23020-F5F7-4349-81FE-7298A71494F4}" srcOrd="0" destOrd="0" presId="urn:microsoft.com/office/officeart/2005/8/layout/radial1"/>
    <dgm:cxn modelId="{3AC2361C-5835-45BA-BC28-D551F9CD45C6}" type="presParOf" srcId="{D4174A3E-9783-44CC-B9AE-EFBB8C1A9597}" destId="{9BA6CF5C-FDD0-4820-B9F3-F56EBA7CBE5D}" srcOrd="2" destOrd="0" presId="urn:microsoft.com/office/officeart/2005/8/layout/radial1"/>
    <dgm:cxn modelId="{4FADEEBF-0CEC-4D6F-BB15-E5368CE17637}" type="presParOf" srcId="{D4174A3E-9783-44CC-B9AE-EFBB8C1A9597}" destId="{B069C6F2-BD69-49CD-8CBD-E91147A565DA}" srcOrd="3" destOrd="0" presId="urn:microsoft.com/office/officeart/2005/8/layout/radial1"/>
    <dgm:cxn modelId="{E2ACEF63-76FE-49C2-BF1B-280F480F8D29}" type="presParOf" srcId="{B069C6F2-BD69-49CD-8CBD-E91147A565DA}" destId="{8BCAB168-236B-4C32-90FE-014848FBA1BE}" srcOrd="0" destOrd="0" presId="urn:microsoft.com/office/officeart/2005/8/layout/radial1"/>
    <dgm:cxn modelId="{822BD3F1-DE95-42AA-BA20-12ED588CA659}" type="presParOf" srcId="{D4174A3E-9783-44CC-B9AE-EFBB8C1A9597}" destId="{BE9952F2-C274-4812-B2AD-E9E696BACF66}" srcOrd="4" destOrd="0" presId="urn:microsoft.com/office/officeart/2005/8/layout/radial1"/>
    <dgm:cxn modelId="{724A1FFF-8653-4709-9821-CD91D56A2D76}" type="presParOf" srcId="{D4174A3E-9783-44CC-B9AE-EFBB8C1A9597}" destId="{2328E8C6-3436-43DA-9F66-0CA1BB77E020}" srcOrd="5" destOrd="0" presId="urn:microsoft.com/office/officeart/2005/8/layout/radial1"/>
    <dgm:cxn modelId="{755CAF74-2639-4EBB-A877-D9BCE1C22A98}" type="presParOf" srcId="{2328E8C6-3436-43DA-9F66-0CA1BB77E020}" destId="{BBC7851F-79C4-4C82-8620-DFFECA80F2AE}" srcOrd="0" destOrd="0" presId="urn:microsoft.com/office/officeart/2005/8/layout/radial1"/>
    <dgm:cxn modelId="{BED98348-90BB-437D-8360-53C513AD3630}" type="presParOf" srcId="{D4174A3E-9783-44CC-B9AE-EFBB8C1A9597}" destId="{90B799AB-A94B-4D5D-910E-993EC6E37837}" srcOrd="6" destOrd="0" presId="urn:microsoft.com/office/officeart/2005/8/layout/radial1"/>
    <dgm:cxn modelId="{D8312218-5BAE-4164-8651-37AD8C74D652}" type="presParOf" srcId="{D4174A3E-9783-44CC-B9AE-EFBB8C1A9597}" destId="{C49A0311-A925-4CA3-91CE-1E6A2F137882}" srcOrd="7" destOrd="0" presId="urn:microsoft.com/office/officeart/2005/8/layout/radial1"/>
    <dgm:cxn modelId="{F840612F-B334-46D2-9BFA-4E7C5335AA0A}" type="presParOf" srcId="{C49A0311-A925-4CA3-91CE-1E6A2F137882}" destId="{DACDFF5B-AB60-4AA9-AF55-6BF718100033}" srcOrd="0" destOrd="0" presId="urn:microsoft.com/office/officeart/2005/8/layout/radial1"/>
    <dgm:cxn modelId="{FEB248CE-333A-40BF-8E7D-345EAD9A10AD}" type="presParOf" srcId="{D4174A3E-9783-44CC-B9AE-EFBB8C1A9597}" destId="{BE34BC5B-22B2-4777-8E79-355799747B1A}" srcOrd="8" destOrd="0" presId="urn:microsoft.com/office/officeart/2005/8/layout/radial1"/>
    <dgm:cxn modelId="{0F2C0F89-CE8B-4049-B054-23675BD84F1F}" type="presParOf" srcId="{D4174A3E-9783-44CC-B9AE-EFBB8C1A9597}" destId="{4FE4FC18-4336-407E-A696-73C099AA19BA}" srcOrd="9" destOrd="0" presId="urn:microsoft.com/office/officeart/2005/8/layout/radial1"/>
    <dgm:cxn modelId="{23EDC6E0-10E9-4ED5-86D9-9E593AED6629}" type="presParOf" srcId="{4FE4FC18-4336-407E-A696-73C099AA19BA}" destId="{96FABB03-F9F6-425B-8036-D53A23D3D67F}" srcOrd="0" destOrd="0" presId="urn:microsoft.com/office/officeart/2005/8/layout/radial1"/>
    <dgm:cxn modelId="{E2723149-9482-43BD-A35A-35F0A3DB0F21}" type="presParOf" srcId="{D4174A3E-9783-44CC-B9AE-EFBB8C1A9597}" destId="{859CB2DA-ADC2-435F-BFFD-4860BEC5B092}" srcOrd="10" destOrd="0" presId="urn:microsoft.com/office/officeart/2005/8/layout/radial1"/>
    <dgm:cxn modelId="{41660A15-2B31-4412-BB2D-3FFF8344056F}" type="presParOf" srcId="{D4174A3E-9783-44CC-B9AE-EFBB8C1A9597}" destId="{8F67DB41-B3FE-4BA1-BC62-2A0320A95D79}" srcOrd="11" destOrd="0" presId="urn:microsoft.com/office/officeart/2005/8/layout/radial1"/>
    <dgm:cxn modelId="{C4D1BBD6-8D7A-4E93-BB7D-AE66F8D368A0}" type="presParOf" srcId="{8F67DB41-B3FE-4BA1-BC62-2A0320A95D79}" destId="{B4FB1411-61D4-4700-9667-71498E5A1DB6}" srcOrd="0" destOrd="0" presId="urn:microsoft.com/office/officeart/2005/8/layout/radial1"/>
    <dgm:cxn modelId="{952EEFCD-7FBD-43E9-9858-FF8739D8DFED}" type="presParOf" srcId="{D4174A3E-9783-44CC-B9AE-EFBB8C1A9597}" destId="{1B3C0740-C105-4857-9F3A-35E81EE62F96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1607BA-35C9-4366-B538-48B9058E5224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</dgm:pt>
    <dgm:pt modelId="{66BAB0FE-A64C-471A-BAE6-A01587F9C208}">
      <dgm:prSet phldrT="[Text]"/>
      <dgm:spPr>
        <a:solidFill>
          <a:srgbClr val="0070C0"/>
        </a:solidFill>
      </dgm:spPr>
      <dgm:t>
        <a:bodyPr/>
        <a:lstStyle/>
        <a:p>
          <a:r>
            <a:rPr lang="en-CA" dirty="0" smtClean="0"/>
            <a:t>Assess adequacy of internal organisation and promote improvements</a:t>
          </a:r>
        </a:p>
        <a:p>
          <a:r>
            <a:rPr lang="en-CA" dirty="0" smtClean="0"/>
            <a:t>Conduct research to identify and map stakeholder groups and opinions</a:t>
          </a:r>
        </a:p>
        <a:p>
          <a:r>
            <a:rPr lang="en-CA" dirty="0" smtClean="0"/>
            <a:t>Raise awareness</a:t>
          </a:r>
        </a:p>
      </dgm:t>
    </dgm:pt>
    <dgm:pt modelId="{39717C83-43CB-4652-A919-D0162FB86A0F}" type="parTrans" cxnId="{BE514C02-5AC3-422A-AA13-8E68556FE52A}">
      <dgm:prSet/>
      <dgm:spPr/>
      <dgm:t>
        <a:bodyPr/>
        <a:lstStyle/>
        <a:p>
          <a:endParaRPr lang="en-CA"/>
        </a:p>
      </dgm:t>
    </dgm:pt>
    <dgm:pt modelId="{3BBE625E-DB5D-4413-ABB8-F615B1373DCC}" type="sibTrans" cxnId="{BE514C02-5AC3-422A-AA13-8E68556FE52A}">
      <dgm:prSet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CA"/>
        </a:p>
      </dgm:t>
    </dgm:pt>
    <dgm:pt modelId="{72435030-7E0D-4C95-8F59-93B968647805}" type="pres">
      <dgm:prSet presAssocID="{C01607BA-35C9-4366-B538-48B9058E5224}" presName="Name0" presStyleCnt="0">
        <dgm:presLayoutVars>
          <dgm:chMax val="7"/>
          <dgm:chPref val="7"/>
          <dgm:dir/>
        </dgm:presLayoutVars>
      </dgm:prSet>
      <dgm:spPr/>
    </dgm:pt>
    <dgm:pt modelId="{5D77B5D7-6B23-4F26-A95C-BAE42DA25276}" type="pres">
      <dgm:prSet presAssocID="{66BAB0FE-A64C-471A-BAE6-A01587F9C208}" presName="parTx1" presStyleLbl="node1" presStyleIdx="0" presStyleCnt="1" custScaleX="106640" custScaleY="225198"/>
      <dgm:spPr/>
      <dgm:t>
        <a:bodyPr/>
        <a:lstStyle/>
        <a:p>
          <a:endParaRPr lang="en-CA"/>
        </a:p>
      </dgm:t>
    </dgm:pt>
    <dgm:pt modelId="{851B85FA-1B6D-4ECE-B196-8430844E4B39}" type="pres">
      <dgm:prSet presAssocID="{3BBE625E-DB5D-4413-ABB8-F615B1373DCC}" presName="picture1" presStyleCnt="0"/>
      <dgm:spPr/>
    </dgm:pt>
    <dgm:pt modelId="{D3F59BBA-89F8-4BF4-A619-0F65CD9FB910}" type="pres">
      <dgm:prSet presAssocID="{3BBE625E-DB5D-4413-ABB8-F615B1373DCC}" presName="imageRepeatNode" presStyleLbl="fgImgPlace1" presStyleIdx="0" presStyleCnt="1"/>
      <dgm:spPr/>
      <dgm:t>
        <a:bodyPr/>
        <a:lstStyle/>
        <a:p>
          <a:endParaRPr lang="en-CA"/>
        </a:p>
      </dgm:t>
    </dgm:pt>
  </dgm:ptLst>
  <dgm:cxnLst>
    <dgm:cxn modelId="{BE514C02-5AC3-422A-AA13-8E68556FE52A}" srcId="{C01607BA-35C9-4366-B538-48B9058E5224}" destId="{66BAB0FE-A64C-471A-BAE6-A01587F9C208}" srcOrd="0" destOrd="0" parTransId="{39717C83-43CB-4652-A919-D0162FB86A0F}" sibTransId="{3BBE625E-DB5D-4413-ABB8-F615B1373DCC}"/>
    <dgm:cxn modelId="{43846245-398C-40AC-90C1-97E054FA6F96}" type="presOf" srcId="{66BAB0FE-A64C-471A-BAE6-A01587F9C208}" destId="{5D77B5D7-6B23-4F26-A95C-BAE42DA25276}" srcOrd="0" destOrd="0" presId="urn:microsoft.com/office/officeart/2008/layout/AscendingPictureAccentProcess"/>
    <dgm:cxn modelId="{60752EB7-0813-460F-820D-9E510791AB0E}" type="presOf" srcId="{C01607BA-35C9-4366-B538-48B9058E5224}" destId="{72435030-7E0D-4C95-8F59-93B968647805}" srcOrd="0" destOrd="0" presId="urn:microsoft.com/office/officeart/2008/layout/AscendingPictureAccentProcess"/>
    <dgm:cxn modelId="{06394CB7-D16A-4F7E-B4CE-2E7E1869880D}" type="presOf" srcId="{3BBE625E-DB5D-4413-ABB8-F615B1373DCC}" destId="{D3F59BBA-89F8-4BF4-A619-0F65CD9FB910}" srcOrd="0" destOrd="0" presId="urn:microsoft.com/office/officeart/2008/layout/AscendingPictureAccentProcess"/>
    <dgm:cxn modelId="{69D61563-D83D-4065-BFB3-13E4E65F4EEB}" type="presParOf" srcId="{72435030-7E0D-4C95-8F59-93B968647805}" destId="{5D77B5D7-6B23-4F26-A95C-BAE42DA25276}" srcOrd="0" destOrd="0" presId="urn:microsoft.com/office/officeart/2008/layout/AscendingPictureAccentProcess"/>
    <dgm:cxn modelId="{7063925F-D164-417E-989B-7050EE511846}" type="presParOf" srcId="{72435030-7E0D-4C95-8F59-93B968647805}" destId="{851B85FA-1B6D-4ECE-B196-8430844E4B39}" srcOrd="1" destOrd="0" presId="urn:microsoft.com/office/officeart/2008/layout/AscendingPictureAccentProcess"/>
    <dgm:cxn modelId="{6201146B-A17B-4DC7-B329-E38C78361076}" type="presParOf" srcId="{851B85FA-1B6D-4ECE-B196-8430844E4B39}" destId="{D3F59BBA-89F8-4BF4-A619-0F65CD9FB910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C09399-3DAB-49F5-AB99-615796E7B7CF}">
      <dsp:nvSpPr>
        <dsp:cNvPr id="0" name=""/>
        <dsp:cNvSpPr/>
      </dsp:nvSpPr>
      <dsp:spPr>
        <a:xfrm>
          <a:off x="1607836" y="1206507"/>
          <a:ext cx="5659087" cy="3893742"/>
        </a:xfrm>
        <a:prstGeom prst="ellipse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rgbClr val="FFFF00"/>
              </a:solidFill>
            </a:rPr>
            <a:t>ECONOMIC</a:t>
          </a:r>
          <a:r>
            <a:rPr lang="en-US" sz="1700" kern="1200" dirty="0" smtClean="0">
              <a:solidFill>
                <a:srgbClr val="FFFF00"/>
              </a:solidFill>
            </a:rPr>
            <a:t>: inefficient use of scarce public resources; perverse market distortions; increased volatility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rgbClr val="FFFF00"/>
              </a:solidFill>
            </a:rPr>
            <a:t> </a:t>
          </a:r>
          <a:r>
            <a:rPr lang="en-US" sz="2200" b="1" kern="1200" dirty="0" smtClean="0">
              <a:solidFill>
                <a:schemeClr val="bg1"/>
              </a:solidFill>
            </a:rPr>
            <a:t>ENVIRONMENTAL</a:t>
          </a:r>
          <a:r>
            <a:rPr lang="en-US" sz="1700" kern="1200" dirty="0" smtClean="0">
              <a:solidFill>
                <a:schemeClr val="bg1"/>
              </a:solidFill>
            </a:rPr>
            <a:t>: can incentivize waste, resource depletion, pollution; and absolve producers of liability for accidents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>
              <a:solidFill>
                <a:schemeClr val="bg1"/>
              </a:solidFill>
            </a:rPr>
            <a:t>     </a:t>
          </a:r>
          <a:r>
            <a:rPr lang="en-US" sz="2200" b="1" kern="1200" dirty="0" smtClean="0">
              <a:solidFill>
                <a:srgbClr val="00B0F0"/>
              </a:solidFill>
            </a:rPr>
            <a:t>SOCIAL</a:t>
          </a:r>
          <a:r>
            <a:rPr lang="en-US" sz="1700" kern="1200" dirty="0" smtClean="0">
              <a:solidFill>
                <a:srgbClr val="00B0F0"/>
              </a:solidFill>
            </a:rPr>
            <a:t>: inefficient welfare policies; can damage poor producer competitiveness; environmental impacts deepen poverty; can lead to rent-seeking and corruption</a:t>
          </a:r>
          <a:endParaRPr lang="en-CA" sz="1700" kern="1200" dirty="0">
            <a:solidFill>
              <a:srgbClr val="00B0F0"/>
            </a:solidFill>
          </a:endParaRPr>
        </a:p>
      </dsp:txBody>
      <dsp:txXfrm>
        <a:off x="2436590" y="1776732"/>
        <a:ext cx="4001579" cy="2753292"/>
      </dsp:txXfrm>
    </dsp:sp>
    <dsp:sp modelId="{B1F48E65-8FD1-4AAA-9DCC-28150C7C27B7}">
      <dsp:nvSpPr>
        <dsp:cNvPr id="0" name=""/>
        <dsp:cNvSpPr/>
      </dsp:nvSpPr>
      <dsp:spPr>
        <a:xfrm rot="5400000">
          <a:off x="4189420" y="1437222"/>
          <a:ext cx="495919" cy="34489"/>
        </a:xfrm>
        <a:custGeom>
          <a:avLst/>
          <a:gdLst/>
          <a:ahLst/>
          <a:cxnLst/>
          <a:rect l="0" t="0" r="0" b="0"/>
          <a:pathLst>
            <a:path>
              <a:moveTo>
                <a:pt x="0" y="17244"/>
              </a:moveTo>
              <a:lnTo>
                <a:pt x="495919" y="1724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500" kern="1200"/>
        </a:p>
      </dsp:txBody>
      <dsp:txXfrm>
        <a:off x="4424982" y="1442068"/>
        <a:ext cx="24795" cy="24795"/>
      </dsp:txXfrm>
    </dsp:sp>
    <dsp:sp modelId="{9BA6CF5C-FDD0-4820-B9F3-F56EBA7CBE5D}">
      <dsp:nvSpPr>
        <dsp:cNvPr id="0" name=""/>
        <dsp:cNvSpPr/>
      </dsp:nvSpPr>
      <dsp:spPr>
        <a:xfrm>
          <a:off x="3117011" y="55773"/>
          <a:ext cx="2640737" cy="1646653"/>
        </a:xfrm>
        <a:prstGeom prst="ellipse">
          <a:avLst/>
        </a:prstGeom>
        <a:solidFill>
          <a:srgbClr val="A2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/>
            <a:t>Fossil Fuels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US$400-700 bn/year - oil consumers key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But &gt;US$100 bn to producers, including in OECD</a:t>
          </a:r>
          <a:endParaRPr lang="en-CA" sz="1400" kern="1200" dirty="0"/>
        </a:p>
      </dsp:txBody>
      <dsp:txXfrm>
        <a:off x="3503738" y="296920"/>
        <a:ext cx="1867283" cy="1164359"/>
      </dsp:txXfrm>
    </dsp:sp>
    <dsp:sp modelId="{B069C6F2-BD69-49CD-8CBD-E91147A565DA}">
      <dsp:nvSpPr>
        <dsp:cNvPr id="0" name=""/>
        <dsp:cNvSpPr/>
      </dsp:nvSpPr>
      <dsp:spPr>
        <a:xfrm rot="9449283">
          <a:off x="6407171" y="2221931"/>
          <a:ext cx="471972" cy="34489"/>
        </a:xfrm>
        <a:custGeom>
          <a:avLst/>
          <a:gdLst/>
          <a:ahLst/>
          <a:cxnLst/>
          <a:rect l="0" t="0" r="0" b="0"/>
          <a:pathLst>
            <a:path>
              <a:moveTo>
                <a:pt x="0" y="17244"/>
              </a:moveTo>
              <a:lnTo>
                <a:pt x="471972" y="1724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500" kern="1200"/>
        </a:p>
      </dsp:txBody>
      <dsp:txXfrm rot="10800000">
        <a:off x="6631358" y="2227376"/>
        <a:ext cx="23598" cy="23598"/>
      </dsp:txXfrm>
    </dsp:sp>
    <dsp:sp modelId="{BE9952F2-C274-4812-B2AD-E9E696BACF66}">
      <dsp:nvSpPr>
        <dsp:cNvPr id="0" name=""/>
        <dsp:cNvSpPr/>
      </dsp:nvSpPr>
      <dsp:spPr>
        <a:xfrm>
          <a:off x="6209557" y="1134746"/>
          <a:ext cx="2503428" cy="1530710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Biofuels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&gt;US$20 bn/year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Mostly developed countries, but growing worldwide</a:t>
          </a:r>
          <a:endParaRPr lang="en-CA" sz="1400" kern="1200" dirty="0"/>
        </a:p>
      </dsp:txBody>
      <dsp:txXfrm>
        <a:off x="6576176" y="1358913"/>
        <a:ext cx="1770190" cy="1082376"/>
      </dsp:txXfrm>
    </dsp:sp>
    <dsp:sp modelId="{2328E8C6-3436-43DA-9F66-0CA1BB77E020}">
      <dsp:nvSpPr>
        <dsp:cNvPr id="0" name=""/>
        <dsp:cNvSpPr/>
      </dsp:nvSpPr>
      <dsp:spPr>
        <a:xfrm rot="11891322">
          <a:off x="6687353" y="3926512"/>
          <a:ext cx="311155" cy="34489"/>
        </a:xfrm>
        <a:custGeom>
          <a:avLst/>
          <a:gdLst/>
          <a:ahLst/>
          <a:cxnLst/>
          <a:rect l="0" t="0" r="0" b="0"/>
          <a:pathLst>
            <a:path>
              <a:moveTo>
                <a:pt x="0" y="17244"/>
              </a:moveTo>
              <a:lnTo>
                <a:pt x="311155" y="1724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500" kern="1200"/>
        </a:p>
      </dsp:txBody>
      <dsp:txXfrm rot="10800000">
        <a:off x="6835152" y="3935978"/>
        <a:ext cx="15557" cy="15557"/>
      </dsp:txXfrm>
    </dsp:sp>
    <dsp:sp modelId="{90B799AB-A94B-4D5D-910E-993EC6E37837}">
      <dsp:nvSpPr>
        <dsp:cNvPr id="0" name=""/>
        <dsp:cNvSpPr/>
      </dsp:nvSpPr>
      <dsp:spPr>
        <a:xfrm>
          <a:off x="6585762" y="3457542"/>
          <a:ext cx="2238077" cy="1538788"/>
        </a:xfrm>
        <a:prstGeom prst="ellipse">
          <a:avLst/>
        </a:prstGeom>
        <a:solidFill>
          <a:schemeClr val="accent4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Nuclear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Scale unknown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Industry depends on subsidy</a:t>
          </a:r>
          <a:endParaRPr lang="en-CA" sz="1400" kern="1200" dirty="0"/>
        </a:p>
      </dsp:txBody>
      <dsp:txXfrm>
        <a:off x="6913521" y="3682892"/>
        <a:ext cx="1582559" cy="1088088"/>
      </dsp:txXfrm>
    </dsp:sp>
    <dsp:sp modelId="{C49A0311-A925-4CA3-91CE-1E6A2F137882}">
      <dsp:nvSpPr>
        <dsp:cNvPr id="0" name=""/>
        <dsp:cNvSpPr/>
      </dsp:nvSpPr>
      <dsp:spPr>
        <a:xfrm rot="16207369">
          <a:off x="4229524" y="4878882"/>
          <a:ext cx="408241" cy="34489"/>
        </a:xfrm>
        <a:custGeom>
          <a:avLst/>
          <a:gdLst/>
          <a:ahLst/>
          <a:cxnLst/>
          <a:rect l="0" t="0" r="0" b="0"/>
          <a:pathLst>
            <a:path>
              <a:moveTo>
                <a:pt x="0" y="17244"/>
              </a:moveTo>
              <a:lnTo>
                <a:pt x="408241" y="1724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500" kern="1200"/>
        </a:p>
      </dsp:txBody>
      <dsp:txXfrm>
        <a:off x="4423438" y="4885920"/>
        <a:ext cx="20412" cy="20412"/>
      </dsp:txXfrm>
    </dsp:sp>
    <dsp:sp modelId="{BE34BC5B-22B2-4777-8E79-355799747B1A}">
      <dsp:nvSpPr>
        <dsp:cNvPr id="0" name=""/>
        <dsp:cNvSpPr/>
      </dsp:nvSpPr>
      <dsp:spPr>
        <a:xfrm>
          <a:off x="3107277" y="4692006"/>
          <a:ext cx="2650461" cy="1468360"/>
        </a:xfrm>
        <a:prstGeom prst="ellipse">
          <a:avLst/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Agriculture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US$384 bn in 2009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Over-production in developed countries very trade-distorting</a:t>
          </a:r>
          <a:endParaRPr lang="en-CA" sz="1400" kern="1200" dirty="0"/>
        </a:p>
      </dsp:txBody>
      <dsp:txXfrm>
        <a:off x="3495428" y="4907042"/>
        <a:ext cx="1874159" cy="1038288"/>
      </dsp:txXfrm>
    </dsp:sp>
    <dsp:sp modelId="{4FE4FC18-4336-407E-A696-73C099AA19BA}">
      <dsp:nvSpPr>
        <dsp:cNvPr id="0" name=""/>
        <dsp:cNvSpPr/>
      </dsp:nvSpPr>
      <dsp:spPr>
        <a:xfrm rot="20584110">
          <a:off x="1840395" y="3860723"/>
          <a:ext cx="433569" cy="34489"/>
        </a:xfrm>
        <a:custGeom>
          <a:avLst/>
          <a:gdLst/>
          <a:ahLst/>
          <a:cxnLst/>
          <a:rect l="0" t="0" r="0" b="0"/>
          <a:pathLst>
            <a:path>
              <a:moveTo>
                <a:pt x="0" y="17244"/>
              </a:moveTo>
              <a:lnTo>
                <a:pt x="433569" y="1724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500" kern="1200"/>
        </a:p>
      </dsp:txBody>
      <dsp:txXfrm>
        <a:off x="2046341" y="3867128"/>
        <a:ext cx="21678" cy="21678"/>
      </dsp:txXfrm>
    </dsp:sp>
    <dsp:sp modelId="{859CB2DA-ADC2-435F-BFFD-4860BEC5B092}">
      <dsp:nvSpPr>
        <dsp:cNvPr id="0" name=""/>
        <dsp:cNvSpPr/>
      </dsp:nvSpPr>
      <dsp:spPr>
        <a:xfrm>
          <a:off x="0" y="3385543"/>
          <a:ext cx="2381580" cy="1512348"/>
        </a:xfrm>
        <a:prstGeom prst="ellipse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Irrigation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Scale unknown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GSI estimates US$1 bn in Spain, &gt;US$0.5 bn in 4 Indian States</a:t>
          </a:r>
          <a:endParaRPr lang="en-CA" sz="1400" kern="1200" dirty="0"/>
        </a:p>
      </dsp:txBody>
      <dsp:txXfrm>
        <a:off x="348774" y="3607021"/>
        <a:ext cx="1684032" cy="1069392"/>
      </dsp:txXfrm>
    </dsp:sp>
    <dsp:sp modelId="{8F67DB41-B3FE-4BA1-BC62-2A0320A95D79}">
      <dsp:nvSpPr>
        <dsp:cNvPr id="0" name=""/>
        <dsp:cNvSpPr/>
      </dsp:nvSpPr>
      <dsp:spPr>
        <a:xfrm rot="1323906">
          <a:off x="1982004" y="2237392"/>
          <a:ext cx="476343" cy="34489"/>
        </a:xfrm>
        <a:custGeom>
          <a:avLst/>
          <a:gdLst/>
          <a:ahLst/>
          <a:cxnLst/>
          <a:rect l="0" t="0" r="0" b="0"/>
          <a:pathLst>
            <a:path>
              <a:moveTo>
                <a:pt x="0" y="17244"/>
              </a:moveTo>
              <a:lnTo>
                <a:pt x="476343" y="17244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500" kern="1200"/>
        </a:p>
      </dsp:txBody>
      <dsp:txXfrm>
        <a:off x="2208267" y="2242728"/>
        <a:ext cx="23817" cy="23817"/>
      </dsp:txXfrm>
    </dsp:sp>
    <dsp:sp modelId="{1B3C0740-C105-4857-9F3A-35E81EE62F96}">
      <dsp:nvSpPr>
        <dsp:cNvPr id="0" name=""/>
        <dsp:cNvSpPr/>
      </dsp:nvSpPr>
      <dsp:spPr>
        <a:xfrm>
          <a:off x="92159" y="1075799"/>
          <a:ext cx="2538982" cy="1661672"/>
        </a:xfrm>
        <a:prstGeom prst="ellipse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Fisheries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US$15-35 bn/year – 25% of industry revenue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US$50 bn/year lost from depleted stocks</a:t>
          </a:r>
          <a:endParaRPr lang="en-CA" sz="1400" kern="1200" dirty="0"/>
        </a:p>
      </dsp:txBody>
      <dsp:txXfrm>
        <a:off x="463984" y="1319145"/>
        <a:ext cx="1795332" cy="11749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3806F-9D2C-4B47-A696-FCB57D35D3E9}" type="datetimeFigureOut">
              <a:rPr lang="en-CA" smtClean="0"/>
              <a:t>04/10/2013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1EB90C-C2E2-49D2-B3EE-5FBBEA12E5E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6887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A few real life fan girls causing mayhem at various Beatles concerts between 1963-1965 – this is not the reaction that subsidy reform</a:t>
            </a:r>
            <a:r>
              <a:rPr lang="en-CA" baseline="0" dirty="0" smtClean="0"/>
              <a:t> is greeted with around the world. More typically we see large-scale protests, in some cases so severe that reform must be reversed. In other cases, reform doesn’t even happen, because it is sabotaged at the political level before a plan can come to fruition.</a:t>
            </a:r>
          </a:p>
          <a:p>
            <a:endParaRPr lang="en-CA" baseline="0" dirty="0" smtClean="0"/>
          </a:p>
          <a:p>
            <a:r>
              <a:rPr lang="en-CA" baseline="0" dirty="0" smtClean="0"/>
              <a:t>We don’t think that fossil-fuel subsidy reform will ever be as popular as the Beatles – but we think that governments can work to get a little closer to this scenario – </a:t>
            </a:r>
            <a:r>
              <a:rPr lang="en-CA" baseline="0" dirty="0" err="1" smtClean="0"/>
              <a:t>effectivelly</a:t>
            </a:r>
            <a:r>
              <a:rPr lang="en-CA" baseline="0" dirty="0" smtClean="0"/>
              <a:t> CREATING the space in which reform can be possible – through a series of measures to build support internally and externally.</a:t>
            </a:r>
          </a:p>
          <a:p>
            <a:endParaRPr lang="en-CA" baseline="0" dirty="0" smtClean="0"/>
          </a:p>
          <a:p>
            <a:pPr marL="228600" indent="-228600">
              <a:buAutoNum type="arabicPeriod"/>
            </a:pPr>
            <a:r>
              <a:rPr lang="en-CA" baseline="0" dirty="0" smtClean="0"/>
              <a:t>Internally: we mean good coordination between government bodies</a:t>
            </a:r>
          </a:p>
          <a:p>
            <a:pPr marL="228600" indent="-228600">
              <a:buAutoNum type="arabicPeriod"/>
            </a:pPr>
            <a:r>
              <a:rPr lang="en-CA" baseline="0" dirty="0" smtClean="0"/>
              <a:t>Externally: we mean a mixture of *consultations* and *communications*</a:t>
            </a:r>
          </a:p>
          <a:p>
            <a:pPr marL="228600" indent="-228600">
              <a:buAutoNum type="arabicPeriod"/>
            </a:pPr>
            <a:endParaRPr lang="en-CA" baseline="0" dirty="0" smtClean="0"/>
          </a:p>
          <a:p>
            <a:pPr marL="0" indent="0">
              <a:buNone/>
            </a:pPr>
            <a:r>
              <a:rPr lang="en-CA" baseline="0" dirty="0" smtClean="0"/>
              <a:t>- What does this mean in terms of research: see the blue box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F1F4B3-E55D-4700-BEBF-4EBED72F5A3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227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EC4D03-E3BB-4EE6-B1A2-94CD5E0579D0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6795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Inviting other countries to join will:</a:t>
            </a:r>
          </a:p>
          <a:p>
            <a:pPr marL="171450" indent="-171450">
              <a:buFontTx/>
              <a:buChar char="-"/>
            </a:pPr>
            <a:r>
              <a:rPr lang="en-CA" baseline="0" dirty="0" smtClean="0"/>
              <a:t>Increase learning opportunities</a:t>
            </a:r>
          </a:p>
          <a:p>
            <a:pPr marL="171450" indent="-171450">
              <a:buFontTx/>
              <a:buChar char="-"/>
            </a:pPr>
            <a:r>
              <a:rPr lang="en-CA" baseline="0" dirty="0" smtClean="0"/>
              <a:t>Promote consistent and shared approaches between forums e.g. APEC and G20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64156B-0D1F-4EF4-8970-8781A6A28144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51502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6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987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79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458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099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2504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8900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66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150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631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8461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5693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236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61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60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20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0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64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20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491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50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1E7EB-1076-C94E-9FE8-35B3A7BD855F}" type="datetimeFigureOut">
              <a:rPr lang="en-US" smtClean="0"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D3A86-65E3-FC44-85EE-30D80FB6D9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7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1EC3EC2-07D2-4474-AABA-D9FEB56A5441}" type="datetimeFigureOut">
              <a:rPr lang="en-CA" smtClean="0">
                <a:solidFill>
                  <a:prstClr val="black">
                    <a:tint val="75000"/>
                  </a:prstClr>
                </a:solidFill>
              </a:rPr>
              <a:pPr defTabSz="914400"/>
              <a:t>04/10/2013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E5D54F4-4540-46F2-8A40-4D6CC311D859}" type="slidenum">
              <a:rPr lang="en-CA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C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8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9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3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wmf"/><Relationship Id="rId5" Type="http://schemas.openxmlformats.org/officeDocument/2006/relationships/image" Target="../media/image31.jpeg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iisd.org/gsi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6.jpeg"/><Relationship Id="rId4" Type="http://schemas.openxmlformats.org/officeDocument/2006/relationships/hyperlink" Target="http://www.colourbox.com/image/3d-illustration-of-solar-panel-over-white-background-image-1996031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3" Type="http://schemas.openxmlformats.org/officeDocument/2006/relationships/image" Target="../media/image3.emf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emf"/><Relationship Id="rId7" Type="http://schemas.openxmlformats.org/officeDocument/2006/relationships/image" Target="../media/image18.jpg"/><Relationship Id="rId12" Type="http://schemas.openxmlformats.org/officeDocument/2006/relationships/image" Target="../media/image2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11" Type="http://schemas.openxmlformats.org/officeDocument/2006/relationships/image" Target="../media/image21.jpg"/><Relationship Id="rId5" Type="http://schemas.openxmlformats.org/officeDocument/2006/relationships/image" Target="../media/image16.jpg"/><Relationship Id="rId10" Type="http://schemas.openxmlformats.org/officeDocument/2006/relationships/image" Target="../media/image20.png"/><Relationship Id="rId4" Type="http://schemas.openxmlformats.org/officeDocument/2006/relationships/image" Target="../media/image4.emf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3.jpeg"/><Relationship Id="rId4" Type="http://schemas.openxmlformats.org/officeDocument/2006/relationships/image" Target="../media/image4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4.jp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5.png"/><Relationship Id="rId9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364" y="2502294"/>
            <a:ext cx="2966026" cy="1457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64003" y="2215377"/>
            <a:ext cx="82041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 smtClean="0">
                <a:solidFill>
                  <a:srgbClr val="226491"/>
                </a:solidFill>
                <a:latin typeface="Arvo"/>
                <a:cs typeface="Arvo"/>
              </a:rPr>
              <a:t>Energy Subsidies – </a:t>
            </a:r>
          </a:p>
          <a:p>
            <a:r>
              <a:rPr lang="en-CA" sz="4400" i="1" dirty="0" smtClean="0">
                <a:solidFill>
                  <a:srgbClr val="226491"/>
                </a:solidFill>
                <a:latin typeface="Arvo"/>
                <a:cs typeface="Arvo"/>
              </a:rPr>
              <a:t>Moving ahead on reform</a:t>
            </a:r>
          </a:p>
          <a:p>
            <a:endParaRPr lang="en-CA" sz="2800" dirty="0" smtClean="0">
              <a:solidFill>
                <a:srgbClr val="226491"/>
              </a:solidFill>
              <a:latin typeface="Arvo"/>
              <a:cs typeface="Arvo"/>
            </a:endParaRPr>
          </a:p>
          <a:p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2 October 2013</a:t>
            </a:r>
            <a:endParaRPr lang="en-US" sz="28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5564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-1" y="3960094"/>
            <a:ext cx="8409710" cy="353203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364002" y="4499535"/>
            <a:ext cx="76557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i="1" dirty="0" smtClean="0">
                <a:solidFill>
                  <a:srgbClr val="226491"/>
                </a:solidFill>
                <a:latin typeface="Arvo"/>
                <a:cs typeface="Arvo"/>
              </a:rPr>
              <a:t>Peter Wooders, Senior Economist, IISD &amp; Programme Leader, Global Subsidies Initiative</a:t>
            </a:r>
          </a:p>
        </p:txBody>
      </p:sp>
    </p:spTree>
    <p:extLst>
      <p:ext uri="{BB962C8B-B14F-4D97-AF65-F5344CB8AC3E}">
        <p14:creationId xmlns:p14="http://schemas.microsoft.com/office/powerpoint/2010/main" val="318054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1590" y="735678"/>
            <a:ext cx="82343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Fossil-Fuel Subsidies: International </a:t>
            </a:r>
            <a:endParaRPr lang="en-US" sz="28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6175947" cy="370610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2078181" y="1783256"/>
            <a:ext cx="70103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schemeClr val="tx2"/>
                </a:solidFill>
                <a:latin typeface="Arvo"/>
                <a:cs typeface="Arvo"/>
              </a:rPr>
              <a:t>GSI’s objectives and role</a:t>
            </a: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: </a:t>
            </a:r>
          </a:p>
          <a:p>
            <a:pPr marL="342900" indent="-342900">
              <a:buFont typeface="+mj-lt"/>
              <a:buAutoNum type="arabicPeriod"/>
            </a:pPr>
            <a:r>
              <a:rPr lang="en-CA" b="1" dirty="0" smtClean="0">
                <a:solidFill>
                  <a:schemeClr val="tx2"/>
                </a:solidFill>
                <a:latin typeface="Arvo"/>
                <a:cs typeface="Arvo"/>
              </a:rPr>
              <a:t>Support government forums to address FFS reform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GSI officially engaged by Friends group to provide support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Input to G20 and APEC processes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Identify opportunities in UNFCCC and other forums</a:t>
            </a:r>
          </a:p>
          <a:p>
            <a:pPr marL="342900" indent="-342900">
              <a:buFont typeface="+mj-lt"/>
              <a:buAutoNum type="arabicPeriod"/>
            </a:pPr>
            <a:r>
              <a:rPr lang="en-CA" b="1" dirty="0" smtClean="0">
                <a:solidFill>
                  <a:schemeClr val="tx2"/>
                </a:solidFill>
                <a:latin typeface="Arvo"/>
                <a:cs typeface="Arvo"/>
              </a:rPr>
              <a:t>Facilitate civil society dialogue and cooperation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Co-chair of Civil-20 Energy &amp; Environment Group</a:t>
            </a:r>
            <a:endParaRPr lang="en-US" dirty="0">
              <a:solidFill>
                <a:schemeClr val="tx2"/>
              </a:solidFill>
              <a:latin typeface="Arvo"/>
              <a:cs typeface="Arvo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8183" y="4005218"/>
            <a:ext cx="70658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schemeClr val="tx2"/>
                </a:solidFill>
                <a:latin typeface="Arvo"/>
                <a:cs typeface="Arvo"/>
              </a:rPr>
              <a:t>Opportunities: </a:t>
            </a: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role for IISD as “thought leader” to give vision, strategy and better coordinate CSO strategies and actions</a:t>
            </a:r>
          </a:p>
          <a:p>
            <a:endParaRPr lang="en-CA" dirty="0" smtClean="0">
              <a:solidFill>
                <a:schemeClr val="tx2"/>
              </a:solidFill>
              <a:latin typeface="Arvo"/>
              <a:cs typeface="Arvo"/>
            </a:endParaRPr>
          </a:p>
          <a:p>
            <a:r>
              <a:rPr lang="en-CA" i="1" dirty="0" smtClean="0">
                <a:solidFill>
                  <a:schemeClr val="tx2"/>
                </a:solidFill>
                <a:latin typeface="Arvo"/>
                <a:cs typeface="Arvo"/>
              </a:rPr>
              <a:t>Note: </a:t>
            </a: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others increasingly moving into the field including IOs and international civil society groups – need to partner effectively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71" y="2171502"/>
            <a:ext cx="2000812" cy="112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43" y="3570893"/>
            <a:ext cx="1191607" cy="119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2" y="4882381"/>
            <a:ext cx="934610" cy="117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447" y="4907781"/>
            <a:ext cx="1137231" cy="112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7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44607" y="321760"/>
            <a:ext cx="78464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rgbClr val="226491"/>
                </a:solidFill>
                <a:latin typeface="Arvo"/>
                <a:cs typeface="Arvo"/>
              </a:rPr>
              <a:t>Options for a G20 peer </a:t>
            </a:r>
            <a:r>
              <a:rPr lang="en-CA" sz="3200" dirty="0">
                <a:solidFill>
                  <a:srgbClr val="226491"/>
                </a:solidFill>
                <a:latin typeface="Arvo"/>
                <a:cs typeface="Arvo"/>
              </a:rPr>
              <a:t>r</a:t>
            </a:r>
            <a:r>
              <a:rPr lang="en-CA" sz="3200" dirty="0" smtClean="0">
                <a:solidFill>
                  <a:srgbClr val="226491"/>
                </a:solidFill>
                <a:latin typeface="Arvo"/>
                <a:cs typeface="Arvo"/>
              </a:rPr>
              <a:t>eview on FFSR:</a:t>
            </a:r>
          </a:p>
          <a:p>
            <a:r>
              <a:rPr lang="en-CA" sz="3200" b="1" dirty="0" smtClean="0">
                <a:solidFill>
                  <a:srgbClr val="226491"/>
                </a:solidFill>
                <a:latin typeface="Arvo"/>
                <a:cs typeface="Arvo"/>
              </a:rPr>
              <a:t>Review teams</a:t>
            </a:r>
            <a:endParaRPr lang="en-US" sz="3200" b="1" dirty="0">
              <a:solidFill>
                <a:srgbClr val="226491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9530"/>
            <a:ext cx="9144000" cy="8084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7719933" cy="236166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692727" y="1741285"/>
            <a:ext cx="810837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sz="2400" dirty="0" smtClean="0">
                <a:solidFill>
                  <a:schemeClr val="tx2"/>
                </a:solidFill>
                <a:latin typeface="Arvo"/>
              </a:rPr>
              <a:t>Host country should select review team (or joint selection)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CA" sz="2400" dirty="0" smtClean="0">
                <a:solidFill>
                  <a:schemeClr val="tx2"/>
                </a:solidFill>
                <a:latin typeface="Arvo"/>
              </a:rPr>
              <a:t>G20 members only</a:t>
            </a:r>
          </a:p>
          <a:p>
            <a:pPr marL="342900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G20 members + 3</a:t>
            </a:r>
            <a:r>
              <a:rPr lang="en-CA" sz="2400" b="1" baseline="30000" dirty="0" smtClean="0">
                <a:solidFill>
                  <a:schemeClr val="tx2"/>
                </a:solidFill>
                <a:latin typeface="Arvo"/>
              </a:rPr>
              <a:t>rd</a:t>
            </a: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 parties:</a:t>
            </a:r>
          </a:p>
          <a:p>
            <a:pPr marL="800100" lvl="1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CA" sz="2400" dirty="0" smtClean="0">
                <a:solidFill>
                  <a:schemeClr val="tx2"/>
                </a:solidFill>
                <a:latin typeface="Arvo"/>
              </a:rPr>
              <a:t>Other countries: APEC or “Friends” members</a:t>
            </a:r>
          </a:p>
          <a:p>
            <a:pPr marL="800100" lvl="1" indent="-342900">
              <a:spcAft>
                <a:spcPts val="1200"/>
              </a:spcAft>
              <a:buFont typeface="Arial" pitchFamily="34" charset="0"/>
              <a:buChar char="•"/>
            </a:pPr>
            <a:r>
              <a:rPr lang="en-CA" sz="2400" dirty="0">
                <a:solidFill>
                  <a:schemeClr val="tx2"/>
                </a:solidFill>
                <a:latin typeface="Arvo"/>
              </a:rPr>
              <a:t>E</a:t>
            </a:r>
            <a:r>
              <a:rPr lang="en-CA" sz="2400" dirty="0" smtClean="0">
                <a:solidFill>
                  <a:schemeClr val="tx2"/>
                </a:solidFill>
                <a:latin typeface="Arvo"/>
              </a:rPr>
              <a:t>xperts: OECD, IEA, GSI or independent</a:t>
            </a:r>
            <a:endParaRPr lang="en-CA" sz="2400" dirty="0">
              <a:solidFill>
                <a:schemeClr val="tx2"/>
              </a:solidFill>
              <a:latin typeface="Arvo"/>
            </a:endParaRPr>
          </a:p>
          <a:p>
            <a:pPr>
              <a:spcAft>
                <a:spcPts val="1200"/>
              </a:spcAft>
            </a:pPr>
            <a:endParaRPr lang="en-CA" sz="2400" dirty="0" smtClean="0">
              <a:solidFill>
                <a:schemeClr val="tx2"/>
              </a:solidFill>
              <a:latin typeface="Arvo"/>
            </a:endParaRPr>
          </a:p>
          <a:p>
            <a:pPr>
              <a:spcAft>
                <a:spcPts val="1200"/>
              </a:spcAft>
            </a:pPr>
            <a:r>
              <a:rPr lang="en-CA" sz="2400" dirty="0" smtClean="0">
                <a:solidFill>
                  <a:schemeClr val="tx2"/>
                </a:solidFill>
                <a:latin typeface="Arvo"/>
              </a:rPr>
              <a:t>Countries with similar circumstances (e.g. energy exporters) could review each other</a:t>
            </a:r>
          </a:p>
        </p:txBody>
      </p:sp>
    </p:spTree>
    <p:extLst>
      <p:ext uri="{BB962C8B-B14F-4D97-AF65-F5344CB8AC3E}">
        <p14:creationId xmlns:p14="http://schemas.microsoft.com/office/powerpoint/2010/main" val="241352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1590" y="735678"/>
            <a:ext cx="8427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FFS: Producers – Ministries typically split on reform</a:t>
            </a:r>
            <a:endParaRPr lang="en-US" sz="28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8"/>
            <a:ext cx="8664314" cy="536507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2078181" y="1783256"/>
            <a:ext cx="70103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schemeClr val="tx2"/>
                </a:solidFill>
                <a:latin typeface="Arvo"/>
                <a:cs typeface="Arvo"/>
              </a:rPr>
              <a:t>GSI unique role</a:t>
            </a: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: 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The detail of GSI investigations is unsurpassed: bottom-up inventories for Canada, Indonesia, Russia and Norway </a:t>
            </a:r>
          </a:p>
          <a:p>
            <a:pPr marL="285750" indent="-285750">
              <a:buFont typeface="Arial" charset="0"/>
              <a:buChar char="•"/>
            </a:pP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Nobody </a:t>
            </a:r>
            <a:r>
              <a:rPr lang="en-CA" dirty="0">
                <a:solidFill>
                  <a:schemeClr val="tx2"/>
                </a:solidFill>
                <a:latin typeface="Arvo"/>
                <a:cs typeface="Arvo"/>
              </a:rPr>
              <a:t>except GSI has even tried to quantify producer subsidies in developing </a:t>
            </a: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countries. </a:t>
            </a:r>
            <a:endParaRPr lang="en-US" dirty="0">
              <a:solidFill>
                <a:schemeClr val="tx2"/>
              </a:solidFill>
              <a:latin typeface="Arvo"/>
              <a:cs typeface="Arvo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8182" y="3332180"/>
            <a:ext cx="6926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schemeClr val="tx2"/>
                </a:solidFill>
                <a:latin typeface="Arvo"/>
                <a:cs typeface="Arvo"/>
              </a:rPr>
              <a:t>This year</a:t>
            </a: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: improving methodology and applying it now at project level (case studies)  </a:t>
            </a:r>
            <a:endParaRPr lang="en-US" dirty="0">
              <a:solidFill>
                <a:schemeClr val="tx2"/>
              </a:solidFill>
              <a:latin typeface="Arvo"/>
              <a:cs typeface="Arvo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8183" y="4090118"/>
            <a:ext cx="70658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i="1" dirty="0" smtClean="0">
                <a:solidFill>
                  <a:schemeClr val="tx2"/>
                </a:solidFill>
                <a:latin typeface="Arvo"/>
                <a:cs typeface="Arvo"/>
              </a:rPr>
              <a:t>Forthcoming</a:t>
            </a: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: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dirty="0" smtClean="0">
                <a:solidFill>
                  <a:schemeClr val="tx2"/>
                </a:solidFill>
                <a:latin typeface="Arvo"/>
                <a:cs typeface="Arvo"/>
              </a:rPr>
              <a:t>Developing the Arctic dimension of producer subsidies work, especially given Canada’s presidency of the Arctic Council in 2013–2015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CA" i="1" dirty="0" smtClean="0">
                <a:solidFill>
                  <a:schemeClr val="tx2"/>
                </a:solidFill>
                <a:latin typeface="Arvo"/>
                <a:cs typeface="Arvo"/>
              </a:rPr>
              <a:t>Further work in Canada</a:t>
            </a:r>
            <a:endParaRPr lang="en-US" i="1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1026" name="Picture 2" descr="http://gemm.tv/gemm/wp-content/uploads/2012/09/UniqueCapabilities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9" y="1562603"/>
            <a:ext cx="1814274" cy="1360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C:\Users\igerasimchuk\AppData\Local\Microsoft\Windows\Temporary Internet Files\Content.IE5\5JU1MJCF\MC900231474[1].wmf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06" y="3187364"/>
            <a:ext cx="1016577" cy="1176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C:\Users\igerasimchuk\AppData\Local\Microsoft\Windows\Temporary Internet Files\Content.IE5\W1WMBQ5Z\MC900229081[1].wmf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13" y="4762499"/>
            <a:ext cx="1260764" cy="9073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920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1590" y="735678"/>
            <a:ext cx="7902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rgbClr val="226491"/>
                </a:solidFill>
                <a:latin typeface="Arvo"/>
                <a:cs typeface="Arvo"/>
              </a:rPr>
              <a:t>Moving ahead - Supporting national reform</a:t>
            </a:r>
            <a:endParaRPr lang="en-US" sz="32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689" y="1899859"/>
            <a:ext cx="6822799" cy="4062651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CA" sz="2000" dirty="0" smtClean="0">
                <a:solidFill>
                  <a:schemeClr val="tx2"/>
                </a:solidFill>
                <a:latin typeface="Arvo"/>
              </a:rPr>
              <a:t>Good </a:t>
            </a:r>
            <a:r>
              <a:rPr lang="en-CA" sz="2000" dirty="0">
                <a:solidFill>
                  <a:schemeClr val="tx2"/>
                </a:solidFill>
                <a:latin typeface="Arvo"/>
              </a:rPr>
              <a:t>research in not enough to achieve influence; need to </a:t>
            </a:r>
            <a:r>
              <a:rPr lang="en-CA" sz="2400" b="1" dirty="0">
                <a:solidFill>
                  <a:schemeClr val="tx2"/>
                </a:solidFill>
                <a:latin typeface="Arvo"/>
              </a:rPr>
              <a:t>invest in communications and </a:t>
            </a: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good partnerships </a:t>
            </a:r>
            <a:r>
              <a:rPr lang="en-CA" sz="2000" dirty="0" smtClean="0">
                <a:solidFill>
                  <a:schemeClr val="tx2"/>
                </a:solidFill>
                <a:latin typeface="Arvo"/>
              </a:rPr>
              <a:t>to address the politics of reform  </a:t>
            </a:r>
            <a:r>
              <a:rPr lang="en-CA" sz="2000" dirty="0">
                <a:solidFill>
                  <a:schemeClr val="tx2"/>
                </a:solidFill>
                <a:latin typeface="Arvo"/>
              </a:rPr>
              <a:t/>
            </a:r>
            <a:br>
              <a:rPr lang="en-CA" sz="2000" dirty="0">
                <a:solidFill>
                  <a:schemeClr val="tx2"/>
                </a:solidFill>
                <a:latin typeface="Arvo"/>
              </a:rPr>
            </a:br>
            <a:endParaRPr lang="en-CA" sz="2000" dirty="0">
              <a:solidFill>
                <a:schemeClr val="tx2"/>
              </a:solidFill>
              <a:latin typeface="Arvo"/>
            </a:endParaRPr>
          </a:p>
          <a:p>
            <a:pPr marL="457200" indent="-457200">
              <a:buAutoNum type="arabicPeriod"/>
            </a:pPr>
            <a:r>
              <a:rPr lang="en-CA" sz="2000" dirty="0">
                <a:solidFill>
                  <a:schemeClr val="tx2"/>
                </a:solidFill>
                <a:latin typeface="Arvo"/>
              </a:rPr>
              <a:t>I</a:t>
            </a:r>
            <a:r>
              <a:rPr lang="en-CA" sz="2000" dirty="0" smtClean="0">
                <a:solidFill>
                  <a:schemeClr val="tx2"/>
                </a:solidFill>
                <a:latin typeface="Arvo"/>
              </a:rPr>
              <a:t>t </a:t>
            </a:r>
            <a:r>
              <a:rPr lang="en-CA" sz="2000" dirty="0">
                <a:solidFill>
                  <a:schemeClr val="tx2"/>
                </a:solidFill>
                <a:latin typeface="Arvo"/>
              </a:rPr>
              <a:t>takes </a:t>
            </a:r>
            <a:r>
              <a:rPr lang="en-CA" sz="2400" b="1" dirty="0">
                <a:solidFill>
                  <a:schemeClr val="tx2"/>
                </a:solidFill>
                <a:latin typeface="Arvo"/>
              </a:rPr>
              <a:t>time to build trust and </a:t>
            </a: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credibility </a:t>
            </a:r>
            <a:r>
              <a:rPr lang="en-CA" sz="2000" dirty="0" smtClean="0">
                <a:solidFill>
                  <a:schemeClr val="tx2"/>
                </a:solidFill>
                <a:latin typeface="Arvo"/>
              </a:rPr>
              <a:t>with government and CSOs</a:t>
            </a:r>
            <a:r>
              <a:rPr lang="en-CA" sz="2000" dirty="0">
                <a:solidFill>
                  <a:schemeClr val="tx2"/>
                </a:solidFill>
                <a:latin typeface="Arvo"/>
              </a:rPr>
              <a:t/>
            </a:r>
            <a:br>
              <a:rPr lang="en-CA" sz="2000" dirty="0">
                <a:solidFill>
                  <a:schemeClr val="tx2"/>
                </a:solidFill>
                <a:latin typeface="Arvo"/>
              </a:rPr>
            </a:br>
            <a:endParaRPr lang="en-CA" sz="2000" dirty="0">
              <a:solidFill>
                <a:schemeClr val="tx2"/>
              </a:solidFill>
              <a:latin typeface="Arvo"/>
            </a:endParaRPr>
          </a:p>
          <a:p>
            <a:pPr marL="457200" indent="-457200">
              <a:buAutoNum type="arabicPeriod"/>
            </a:pPr>
            <a:r>
              <a:rPr lang="en-CA" sz="2000" dirty="0" smtClean="0">
                <a:solidFill>
                  <a:schemeClr val="tx2"/>
                </a:solidFill>
                <a:latin typeface="Arvo"/>
              </a:rPr>
              <a:t>Think of reform as a process that rarely </a:t>
            </a:r>
            <a:r>
              <a:rPr lang="en-CA" sz="2000" dirty="0">
                <a:solidFill>
                  <a:schemeClr val="tx2"/>
                </a:solidFill>
                <a:latin typeface="Arvo"/>
              </a:rPr>
              <a:t>(</a:t>
            </a:r>
            <a:r>
              <a:rPr lang="en-CA" sz="2000" dirty="0" smtClean="0">
                <a:solidFill>
                  <a:schemeClr val="tx2"/>
                </a:solidFill>
                <a:latin typeface="Arvo"/>
              </a:rPr>
              <a:t>and usually </a:t>
            </a:r>
            <a:r>
              <a:rPr lang="en-CA" sz="2000" dirty="0">
                <a:solidFill>
                  <a:schemeClr val="tx2"/>
                </a:solidFill>
                <a:latin typeface="Arvo"/>
              </a:rPr>
              <a:t>shouldn’t) happen </a:t>
            </a:r>
            <a:r>
              <a:rPr lang="en-CA" sz="2000" dirty="0" smtClean="0">
                <a:solidFill>
                  <a:schemeClr val="tx2"/>
                </a:solidFill>
                <a:latin typeface="Arvo"/>
              </a:rPr>
              <a:t>over-night; therefore, need a </a:t>
            </a: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longer term perspective </a:t>
            </a:r>
            <a:endParaRPr lang="en-CA" sz="2400" b="1" dirty="0">
              <a:solidFill>
                <a:schemeClr val="tx2"/>
              </a:solidFill>
              <a:latin typeface="Arvo"/>
            </a:endParaRPr>
          </a:p>
          <a:p>
            <a:pPr lvl="4"/>
            <a:r>
              <a:rPr lang="en-CA" sz="1400" dirty="0" smtClean="0">
                <a:solidFill>
                  <a:schemeClr val="tx2"/>
                </a:solidFill>
                <a:latin typeface="Arvo"/>
                <a:cs typeface="Arvo"/>
              </a:rPr>
              <a:t>  </a:t>
            </a:r>
          </a:p>
          <a:p>
            <a:endParaRPr lang="en-CA" sz="1400" dirty="0" smtClean="0">
              <a:solidFill>
                <a:schemeClr val="tx2"/>
              </a:solidFill>
              <a:latin typeface="Arvo"/>
              <a:cs typeface="Arvo"/>
            </a:endParaRPr>
          </a:p>
          <a:p>
            <a:r>
              <a:rPr lang="en-CA" sz="1400" dirty="0" smtClean="0">
                <a:solidFill>
                  <a:schemeClr val="tx2"/>
                </a:solidFill>
                <a:latin typeface="Arvo"/>
                <a:cs typeface="Arvo"/>
              </a:rPr>
              <a:t> </a:t>
            </a:r>
            <a:endParaRPr lang="en-US" sz="1400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8244588" cy="375182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400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2237" y="835398"/>
            <a:ext cx="6822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000" dirty="0" smtClean="0">
                <a:solidFill>
                  <a:schemeClr val="tx2"/>
                </a:solidFill>
                <a:latin typeface="Arvo"/>
                <a:cs typeface="Arvo"/>
              </a:rPr>
              <a:t>Thank you! </a:t>
            </a:r>
            <a:r>
              <a:rPr lang="en-CA" sz="3000" dirty="0">
                <a:solidFill>
                  <a:schemeClr val="tx2"/>
                </a:solidFill>
                <a:latin typeface="Arvo"/>
                <a:cs typeface="Arvo"/>
              </a:rPr>
              <a:t> </a:t>
            </a:r>
            <a:r>
              <a:rPr lang="en-CA" sz="3000" dirty="0" smtClean="0">
                <a:solidFill>
                  <a:schemeClr val="tx2"/>
                </a:solidFill>
                <a:latin typeface="Arvo"/>
                <a:cs typeface="Arvo"/>
              </a:rPr>
              <a:t> </a:t>
            </a:r>
            <a:r>
              <a:rPr lang="en-CA" sz="3000" dirty="0" smtClean="0">
                <a:solidFill>
                  <a:schemeClr val="tx2"/>
                </a:solidFill>
                <a:latin typeface="Arvo"/>
                <a:cs typeface="Arvo"/>
                <a:hlinkClick r:id="rId2"/>
              </a:rPr>
              <a:t>www.iisd.org/gsi</a:t>
            </a:r>
            <a:r>
              <a:rPr lang="en-CA" sz="3000" dirty="0" smtClean="0">
                <a:solidFill>
                  <a:schemeClr val="tx2"/>
                </a:solidFill>
                <a:latin typeface="Arvo"/>
                <a:cs typeface="Arvo"/>
              </a:rPr>
              <a:t> </a:t>
            </a:r>
          </a:p>
          <a:p>
            <a:endParaRPr lang="en-CA" sz="3000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4942389" cy="345942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476" y="1748888"/>
            <a:ext cx="8898761" cy="430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4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91" y="59303"/>
            <a:ext cx="8215369" cy="139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" y="4715319"/>
            <a:ext cx="9144000" cy="2095500"/>
          </a:xfrm>
          <a:prstGeom prst="rect">
            <a:avLst/>
          </a:prstGeom>
        </p:spPr>
      </p:pic>
      <p:pic>
        <p:nvPicPr>
          <p:cNvPr id="15" name="Picture 6" descr="http://www.colourbox.com/preview/1996031-125717-3d-illustration-of-solar-panel-over-white-background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" y="4608594"/>
            <a:ext cx="1165183" cy="12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1591" y="735678"/>
            <a:ext cx="5227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rgbClr val="226491"/>
                </a:solidFill>
                <a:latin typeface="Arvo"/>
                <a:cs typeface="Arvo"/>
              </a:rPr>
              <a:t>What we do</a:t>
            </a:r>
            <a:endParaRPr lang="en-US" sz="3200" i="1" dirty="0">
              <a:solidFill>
                <a:srgbClr val="226491"/>
              </a:solidFill>
              <a:latin typeface="Arvo"/>
              <a:cs typeface="Arv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63957" y="1673073"/>
            <a:ext cx="7719303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Support reform of energy subsidies</a:t>
            </a:r>
            <a:r>
              <a:rPr lang="en-CA" sz="2400" dirty="0" smtClean="0">
                <a:solidFill>
                  <a:schemeClr val="tx2"/>
                </a:solidFill>
                <a:latin typeface="Arvo"/>
              </a:rPr>
              <a:t>…..</a:t>
            </a:r>
          </a:p>
          <a:p>
            <a:pPr>
              <a:spcAft>
                <a:spcPts val="1200"/>
              </a:spcAft>
            </a:pPr>
            <a:r>
              <a:rPr lang="en-CA" sz="2400" dirty="0">
                <a:solidFill>
                  <a:schemeClr val="tx2"/>
                </a:solidFill>
                <a:latin typeface="Arvo"/>
              </a:rPr>
              <a:t>	</a:t>
            </a:r>
            <a:r>
              <a:rPr lang="en-CA" sz="2000" dirty="0" smtClean="0">
                <a:solidFill>
                  <a:schemeClr val="tx2"/>
                </a:solidFill>
                <a:latin typeface="Arvo"/>
              </a:rPr>
              <a:t>….which act against sustainable development</a:t>
            </a:r>
          </a:p>
          <a:p>
            <a:pPr>
              <a:spcAft>
                <a:spcPts val="1200"/>
              </a:spcAft>
            </a:pPr>
            <a:endParaRPr lang="en-CA" sz="2000" dirty="0" smtClean="0">
              <a:solidFill>
                <a:schemeClr val="tx2"/>
              </a:solidFill>
              <a:latin typeface="Arvo"/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CA" sz="2400" dirty="0" smtClean="0">
                <a:solidFill>
                  <a:schemeClr val="tx2"/>
                </a:solidFill>
                <a:latin typeface="Arvo"/>
              </a:rPr>
              <a:t>By being a </a:t>
            </a: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trusted </a:t>
            </a:r>
            <a:r>
              <a:rPr lang="en-CA" sz="2400" b="1" dirty="0">
                <a:solidFill>
                  <a:schemeClr val="tx2"/>
                </a:solidFill>
                <a:latin typeface="Arvo"/>
              </a:rPr>
              <a:t>partner and expert </a:t>
            </a:r>
            <a:r>
              <a:rPr lang="en-CA" sz="2400" b="1" dirty="0" smtClean="0">
                <a:solidFill>
                  <a:schemeClr val="tx2"/>
                </a:solidFill>
                <a:latin typeface="Arvo"/>
              </a:rPr>
              <a:t>advisor</a:t>
            </a:r>
            <a:r>
              <a:rPr lang="en-CA" sz="2400" dirty="0" smtClean="0">
                <a:solidFill>
                  <a:schemeClr val="tx2"/>
                </a:solidFill>
                <a:latin typeface="Arvo"/>
              </a:rPr>
              <a:t>…..</a:t>
            </a:r>
          </a:p>
          <a:p>
            <a:pPr>
              <a:spcAft>
                <a:spcPts val="1200"/>
              </a:spcAft>
            </a:pPr>
            <a:r>
              <a:rPr lang="en-CA" sz="2400" dirty="0" smtClean="0">
                <a:solidFill>
                  <a:schemeClr val="tx2"/>
                </a:solidFill>
                <a:latin typeface="Arvo"/>
              </a:rPr>
              <a:t>	</a:t>
            </a:r>
            <a:r>
              <a:rPr lang="en-CA" sz="2000" dirty="0" smtClean="0">
                <a:solidFill>
                  <a:schemeClr val="tx2"/>
                </a:solidFill>
                <a:latin typeface="Arvo"/>
              </a:rPr>
              <a:t>…..ideally to governments</a:t>
            </a:r>
          </a:p>
          <a:p>
            <a:pPr>
              <a:spcAft>
                <a:spcPts val="1200"/>
              </a:spcAft>
            </a:pPr>
            <a:endParaRPr lang="en-CA" sz="2400" dirty="0" smtClean="0">
              <a:solidFill>
                <a:schemeClr val="tx2"/>
              </a:solidFill>
              <a:latin typeface="Arvo"/>
            </a:endParaRP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CA" sz="2400" dirty="0" smtClean="0">
                <a:solidFill>
                  <a:schemeClr val="tx2"/>
                </a:solidFill>
                <a:latin typeface="Arvo"/>
                <a:cs typeface="Arvo"/>
              </a:rPr>
              <a:t>Propose sustainable alternatives (</a:t>
            </a:r>
            <a:r>
              <a:rPr lang="en-CA" sz="2400" b="1" dirty="0" smtClean="0">
                <a:solidFill>
                  <a:schemeClr val="tx2"/>
                </a:solidFill>
                <a:latin typeface="Arvo"/>
                <a:cs typeface="Arvo"/>
              </a:rPr>
              <a:t>renewables, green economy, energy intensive industry &amp; CC</a:t>
            </a:r>
            <a:r>
              <a:rPr lang="en-CA" sz="2400" dirty="0" smtClean="0">
                <a:solidFill>
                  <a:schemeClr val="tx2"/>
                </a:solidFill>
                <a:latin typeface="Arvo"/>
                <a:cs typeface="Arvo"/>
              </a:rPr>
              <a:t>)</a:t>
            </a:r>
            <a:endParaRPr lang="en-CA" sz="1400" dirty="0" smtClean="0">
              <a:solidFill>
                <a:schemeClr val="tx2"/>
              </a:solidFill>
              <a:latin typeface="Arvo"/>
              <a:cs typeface="Arvo"/>
            </a:endParaRPr>
          </a:p>
          <a:p>
            <a:endParaRPr lang="en-CA" sz="1400" dirty="0" smtClean="0">
              <a:solidFill>
                <a:schemeClr val="tx2"/>
              </a:solidFill>
              <a:latin typeface="Arvo"/>
              <a:cs typeface="Arvo"/>
            </a:endParaRPr>
          </a:p>
          <a:p>
            <a:r>
              <a:rPr lang="en-CA" sz="1400" dirty="0" smtClean="0">
                <a:solidFill>
                  <a:schemeClr val="tx2"/>
                </a:solidFill>
                <a:latin typeface="Arvo"/>
                <a:cs typeface="Arvo"/>
              </a:rPr>
              <a:t> </a:t>
            </a:r>
            <a:endParaRPr lang="en-US" sz="1400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8"/>
            <a:ext cx="5023412" cy="323681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9" y="3221282"/>
            <a:ext cx="830435" cy="841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0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1591" y="735678"/>
            <a:ext cx="5227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rgbClr val="226491"/>
                </a:solidFill>
                <a:latin typeface="Arvo"/>
                <a:cs typeface="Arvo"/>
              </a:rPr>
              <a:t>Recent work examples</a:t>
            </a:r>
            <a:endParaRPr lang="en-US" sz="32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4156363" cy="261336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76" y="1635679"/>
            <a:ext cx="6285428" cy="4174571"/>
          </a:xfrm>
          <a:prstGeom prst="rect">
            <a:avLst/>
          </a:prstGeom>
        </p:spPr>
      </p:pic>
      <p:pic>
        <p:nvPicPr>
          <p:cNvPr id="1026" name="Picture 32" descr="image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371" y="157716"/>
            <a:ext cx="3528807" cy="307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821" y="2575249"/>
            <a:ext cx="5328357" cy="355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93" y="1223171"/>
            <a:ext cx="6285427" cy="471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6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5574" y="116632"/>
            <a:ext cx="872690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2200" b="1" dirty="0" smtClean="0">
                <a:solidFill>
                  <a:prstClr val="black"/>
                </a:solidFill>
              </a:rPr>
              <a:t>Subsidies that undermine sustainable development</a:t>
            </a:r>
            <a:endParaRPr lang="en-CA" sz="2200" b="1" dirty="0">
              <a:solidFill>
                <a:prstClr val="black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179512" y="547519"/>
          <a:ext cx="8856984" cy="6160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74" y="6165304"/>
            <a:ext cx="22193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58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1590" y="735677"/>
            <a:ext cx="80384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>
                <a:solidFill>
                  <a:srgbClr val="226491"/>
                </a:solidFill>
                <a:latin typeface="Arvo"/>
                <a:cs typeface="Arvo"/>
              </a:rPr>
              <a:t>International attention continues to increase</a:t>
            </a:r>
            <a:endParaRPr lang="en-US" sz="3200" i="1" dirty="0">
              <a:solidFill>
                <a:srgbClr val="226491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8"/>
            <a:ext cx="8287472" cy="485727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1589" y="1533525"/>
            <a:ext cx="8134681" cy="452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0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1591" y="735678"/>
            <a:ext cx="4876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GSI Country Work-plans</a:t>
            </a:r>
            <a:endParaRPr lang="en-US" sz="28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2475" y="2300443"/>
            <a:ext cx="68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solidFill>
                  <a:schemeClr val="tx2"/>
                </a:solidFill>
                <a:latin typeface="Arvo"/>
                <a:cs typeface="Arvo"/>
              </a:rPr>
              <a:t> </a:t>
            </a:r>
            <a:endParaRPr lang="en-US" sz="1400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4317166" cy="369690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00" y="1614727"/>
            <a:ext cx="925530" cy="1336326"/>
          </a:xfrm>
          <a:prstGeom prst="rect">
            <a:avLst/>
          </a:prstGeom>
        </p:spPr>
      </p:pic>
      <p:pic>
        <p:nvPicPr>
          <p:cNvPr id="1028" name="Picture 4" descr="\\geneva.iisd.ca\redirected$\pwooders\Documents\Peter Wooders\Susbsidies\Indo CG - cover pag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0962" y="1614727"/>
            <a:ext cx="3262076" cy="462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364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41591" y="735678"/>
            <a:ext cx="626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solidFill>
                  <a:srgbClr val="226491"/>
                </a:solidFill>
                <a:latin typeface="Arvo"/>
                <a:cs typeface="Arvo"/>
              </a:rPr>
              <a:t>E</a:t>
            </a:r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xamples of partnerships in Indonesia</a:t>
            </a:r>
            <a:endParaRPr lang="en-US" sz="28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2475" y="2647336"/>
            <a:ext cx="6822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6603998" cy="325462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364" y="1610281"/>
            <a:ext cx="1987551" cy="10370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641" y="4381523"/>
            <a:ext cx="1918664" cy="12418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47" y="2109217"/>
            <a:ext cx="1698050" cy="15397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73" y="3850382"/>
            <a:ext cx="1197483" cy="172898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306" y="2647336"/>
            <a:ext cx="1289999" cy="12728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345" y="2291893"/>
            <a:ext cx="1328791" cy="1387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7895" y="4391048"/>
            <a:ext cx="1558469" cy="141920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9785" y="4599108"/>
            <a:ext cx="990698" cy="100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7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75591" y="374214"/>
            <a:ext cx="48769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Public Dialogue: </a:t>
            </a:r>
          </a:p>
          <a:p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University of </a:t>
            </a:r>
            <a:r>
              <a:rPr lang="en-CA" sz="2800" dirty="0" err="1" smtClean="0">
                <a:solidFill>
                  <a:srgbClr val="226491"/>
                </a:solidFill>
                <a:latin typeface="Arvo"/>
                <a:cs typeface="Arvo"/>
              </a:rPr>
              <a:t>Gadjah</a:t>
            </a:r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 </a:t>
            </a:r>
            <a:r>
              <a:rPr lang="en-CA" sz="2800" dirty="0" err="1" smtClean="0">
                <a:solidFill>
                  <a:srgbClr val="226491"/>
                </a:solidFill>
                <a:latin typeface="Arvo"/>
                <a:cs typeface="Arvo"/>
              </a:rPr>
              <a:t>Mada</a:t>
            </a:r>
            <a:r>
              <a:rPr lang="en-CA" sz="2800" dirty="0" smtClean="0">
                <a:solidFill>
                  <a:srgbClr val="226491"/>
                </a:solidFill>
                <a:latin typeface="Arvo"/>
                <a:cs typeface="Arvo"/>
              </a:rPr>
              <a:t> </a:t>
            </a:r>
            <a:endParaRPr lang="en-US" sz="2800" dirty="0">
              <a:solidFill>
                <a:srgbClr val="226491"/>
              </a:solidFill>
              <a:latin typeface="Arvo"/>
              <a:cs typeface="Arvo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2475" y="2300443"/>
            <a:ext cx="6822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400" dirty="0" smtClean="0">
                <a:solidFill>
                  <a:schemeClr val="tx2"/>
                </a:solidFill>
                <a:latin typeface="Arvo"/>
                <a:cs typeface="Arvo"/>
              </a:rPr>
              <a:t> </a:t>
            </a:r>
            <a:endParaRPr lang="en-US" sz="1400" dirty="0">
              <a:solidFill>
                <a:schemeClr val="tx2"/>
              </a:solidFill>
              <a:latin typeface="Arvo"/>
              <a:cs typeface="Arvo"/>
            </a:endParaRPr>
          </a:p>
        </p:txBody>
      </p:sp>
      <p:pic>
        <p:nvPicPr>
          <p:cNvPr id="9" name="Picture 8" descr="foot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2500"/>
            <a:ext cx="9144000" cy="20955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999" y="6243484"/>
            <a:ext cx="2317179" cy="4355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76" y="6055317"/>
            <a:ext cx="2358974" cy="709876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1" y="1505119"/>
            <a:ext cx="4766871" cy="328826"/>
            <a:chOff x="0" y="1505119"/>
            <a:chExt cx="7453350" cy="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3810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3810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3810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6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126" y="1926752"/>
            <a:ext cx="5924758" cy="3951767"/>
          </a:xfrm>
          <a:prstGeom prst="rect">
            <a:avLst/>
          </a:prstGeom>
          <a:ln>
            <a:solidFill>
              <a:schemeClr val="accent1">
                <a:alpha val="51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199" y="414338"/>
            <a:ext cx="1330037" cy="138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3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20076"/>
          <a:stretch/>
        </p:blipFill>
        <p:spPr>
          <a:xfrm>
            <a:off x="0" y="0"/>
            <a:ext cx="9144000" cy="6864474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89709" y="4854406"/>
            <a:ext cx="8946786" cy="1886961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51520" y="285973"/>
            <a:ext cx="7772400" cy="76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b="1" dirty="0" smtClean="0">
                <a:solidFill>
                  <a:srgbClr val="0070C0"/>
                </a:solidFill>
                <a:latin typeface="Candara" pitchFamily="34" charset="0"/>
              </a:rPr>
              <a:t>Building support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71" b="37736"/>
          <a:stretch/>
        </p:blipFill>
        <p:spPr bwMode="auto">
          <a:xfrm>
            <a:off x="278381" y="2510096"/>
            <a:ext cx="8686719" cy="86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35"/>
          <a:stretch/>
        </p:blipFill>
        <p:spPr bwMode="auto">
          <a:xfrm>
            <a:off x="278380" y="959017"/>
            <a:ext cx="8686719" cy="1551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06"/>
          <a:stretch/>
        </p:blipFill>
        <p:spPr bwMode="auto">
          <a:xfrm>
            <a:off x="288096" y="3375760"/>
            <a:ext cx="8686719" cy="147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07504" y="4854406"/>
            <a:ext cx="8928991" cy="188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indent="-4572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Garamond" pitchFamily="18" charset="0"/>
              </a:rPr>
              <a:t>Organize internally</a:t>
            </a:r>
          </a:p>
          <a:p>
            <a:pPr marL="457200" indent="-4572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Garamond" pitchFamily="18" charset="0"/>
              </a:rPr>
              <a:t>Gather information and understand perceptions</a:t>
            </a:r>
          </a:p>
          <a:p>
            <a:pPr marL="457200" indent="-4572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Garamond" pitchFamily="18" charset="0"/>
              </a:rPr>
              <a:t>Raise awareness and change attitudes</a:t>
            </a:r>
            <a:endParaRPr lang="en-US" sz="3200" b="1" dirty="0">
              <a:solidFill>
                <a:srgbClr val="0070C0"/>
              </a:solidFill>
              <a:latin typeface="Garamond" pitchFamily="18" charset="0"/>
            </a:endParaRPr>
          </a:p>
        </p:txBody>
      </p:sp>
      <p:graphicFrame>
        <p:nvGraphicFramePr>
          <p:cNvPr id="10" name="Diagram 9"/>
          <p:cNvGraphicFramePr/>
          <p:nvPr>
            <p:extLst/>
          </p:nvPr>
        </p:nvGraphicFramePr>
        <p:xfrm>
          <a:off x="1143000" y="548680"/>
          <a:ext cx="6858000" cy="5792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3193" y="61056"/>
            <a:ext cx="4496205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CA" sz="1000" b="1" dirty="0">
                <a:solidFill>
                  <a:srgbClr val="404040"/>
                </a:solidFill>
                <a:latin typeface="Arial"/>
                <a:cs typeface="Arial"/>
              </a:rPr>
              <a:t>The IISD Global </a:t>
            </a:r>
            <a:r>
              <a:rPr lang="en-CA" sz="1000" b="1" dirty="0" smtClean="0">
                <a:solidFill>
                  <a:srgbClr val="404040"/>
                </a:solidFill>
                <a:latin typeface="Arial"/>
                <a:cs typeface="Arial"/>
              </a:rPr>
              <a:t>Subsidies </a:t>
            </a:r>
            <a:r>
              <a:rPr lang="en-CA" sz="1000" b="1" dirty="0">
                <a:solidFill>
                  <a:srgbClr val="404040"/>
                </a:solidFill>
                <a:latin typeface="Arial"/>
                <a:cs typeface="Arial"/>
              </a:rPr>
              <a:t>Initiative </a:t>
            </a:r>
            <a:endParaRPr lang="en-US" sz="1000" b="1" dirty="0">
              <a:solidFill>
                <a:srgbClr val="404040"/>
              </a:solidFill>
              <a:latin typeface="Arial"/>
              <a:cs typeface="Arial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" y="308728"/>
            <a:ext cx="2328474" cy="265546"/>
            <a:chOff x="0" y="1505119"/>
            <a:chExt cx="7453350" cy="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0" y="1505119"/>
              <a:ext cx="2484450" cy="0"/>
            </a:xfrm>
            <a:prstGeom prst="line">
              <a:avLst/>
            </a:prstGeom>
            <a:ln w="19050" cmpd="sng">
              <a:solidFill>
                <a:srgbClr val="22649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484450" y="1505119"/>
              <a:ext cx="2484450" cy="0"/>
            </a:xfrm>
            <a:prstGeom prst="line">
              <a:avLst/>
            </a:prstGeom>
            <a:ln w="19050" cmpd="sng">
              <a:solidFill>
                <a:srgbClr val="9BC44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68900" y="1505119"/>
              <a:ext cx="2484450" cy="0"/>
            </a:xfrm>
            <a:prstGeom prst="line">
              <a:avLst/>
            </a:prstGeom>
            <a:ln w="19050" cmpd="sng">
              <a:solidFill>
                <a:srgbClr val="EAB23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1" hidden="1"/>
          <p:cNvSpPr/>
          <p:nvPr/>
        </p:nvSpPr>
        <p:spPr>
          <a:xfrm>
            <a:off x="-14806" y="-27384"/>
            <a:ext cx="9144000" cy="689185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60370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2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3338</TotalTime>
  <Words>704</Words>
  <Application>Microsoft Office PowerPoint</Application>
  <PresentationFormat>On-screen Show (4:3)</PresentationFormat>
  <Paragraphs>103</Paragraphs>
  <Slides>14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Melissa Harris</cp:lastModifiedBy>
  <cp:revision>159</cp:revision>
  <dcterms:created xsi:type="dcterms:W3CDTF">2013-03-13T13:20:08Z</dcterms:created>
  <dcterms:modified xsi:type="dcterms:W3CDTF">2013-10-04T17:12:01Z</dcterms:modified>
</cp:coreProperties>
</file>