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62" r:id="rId2"/>
    <p:sldId id="360" r:id="rId3"/>
    <p:sldId id="368" r:id="rId4"/>
    <p:sldId id="366" r:id="rId5"/>
    <p:sldId id="356" r:id="rId6"/>
    <p:sldId id="367" r:id="rId7"/>
    <p:sldId id="369" r:id="rId8"/>
    <p:sldId id="352" r:id="rId9"/>
    <p:sldId id="354" r:id="rId10"/>
    <p:sldId id="355" r:id="rId11"/>
    <p:sldId id="358" r:id="rId12"/>
    <p:sldId id="359" r:id="rId13"/>
    <p:sldId id="361" r:id="rId14"/>
    <p:sldId id="362" r:id="rId15"/>
  </p:sldIdLst>
  <p:sldSz cx="9144000" cy="6858000" type="screen4x3"/>
  <p:notesSz cx="6858000" cy="9199563"/>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7B4"/>
    <a:srgbClr val="F8AAAA"/>
    <a:srgbClr val="C4F7FC"/>
    <a:srgbClr val="FBF74B"/>
    <a:srgbClr val="FFD347"/>
    <a:srgbClr val="05B2BB"/>
    <a:srgbClr val="CCFF33"/>
    <a:srgbClr val="FF5050"/>
    <a:srgbClr val="FFFF99"/>
    <a:srgbClr val="E3AB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2979" autoAdjust="0"/>
    <p:restoredTop sz="79951" autoAdjust="0"/>
  </p:normalViewPr>
  <p:slideViewPr>
    <p:cSldViewPr>
      <p:cViewPr>
        <p:scale>
          <a:sx n="100" d="100"/>
          <a:sy n="100" d="100"/>
        </p:scale>
        <p:origin x="-1716" y="22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oleObject" Target="../embeddings/oleObject1.bin"/><Relationship Id="rId1" Type="http://schemas.openxmlformats.org/officeDocument/2006/relationships/themeOverride" Target="../theme/themeOverride1.xml"/><Relationship Id="rId4"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650240224209263"/>
          <c:y val="5.2554390181284077E-2"/>
          <c:w val="0.55587734241908004"/>
          <c:h val="0.78249400479616305"/>
        </c:manualLayout>
      </c:layout>
      <c:doughnutChart>
        <c:varyColors val="1"/>
        <c:ser>
          <c:idx val="0"/>
          <c:order val="0"/>
          <c:explosion val="2"/>
          <c:dPt>
            <c:idx val="0"/>
            <c:bubble3D val="0"/>
            <c:spPr>
              <a:gradFill>
                <a:gsLst>
                  <a:gs pos="100000">
                    <a:schemeClr val="accent1">
                      <a:shade val="44000"/>
                      <a:lumMod val="60000"/>
                      <a:lumOff val="40000"/>
                    </a:schemeClr>
                  </a:gs>
                  <a:gs pos="0">
                    <a:schemeClr val="accent1">
                      <a:shade val="44000"/>
                    </a:schemeClr>
                  </a:gs>
                </a:gsLst>
                <a:lin ang="5400000" scaled="0"/>
              </a:gradFill>
              <a:ln w="19050">
                <a:solidFill>
                  <a:schemeClr val="lt1"/>
                </a:solidFill>
              </a:ln>
              <a:effectLst/>
            </c:spPr>
          </c:dPt>
          <c:dPt>
            <c:idx val="1"/>
            <c:bubble3D val="0"/>
            <c:spPr>
              <a:gradFill>
                <a:gsLst>
                  <a:gs pos="100000">
                    <a:schemeClr val="accent1">
                      <a:shade val="58000"/>
                      <a:lumMod val="60000"/>
                      <a:lumOff val="40000"/>
                    </a:schemeClr>
                  </a:gs>
                  <a:gs pos="0">
                    <a:schemeClr val="accent1">
                      <a:shade val="58000"/>
                    </a:schemeClr>
                  </a:gs>
                </a:gsLst>
                <a:lin ang="5400000" scaled="0"/>
              </a:gradFill>
              <a:ln w="19050">
                <a:solidFill>
                  <a:schemeClr val="lt1"/>
                </a:solidFill>
              </a:ln>
              <a:effectLst/>
            </c:spPr>
          </c:dPt>
          <c:dPt>
            <c:idx val="2"/>
            <c:bubble3D val="0"/>
            <c:spPr>
              <a:gradFill>
                <a:gsLst>
                  <a:gs pos="100000">
                    <a:schemeClr val="accent1">
                      <a:shade val="72000"/>
                      <a:lumMod val="60000"/>
                      <a:lumOff val="40000"/>
                    </a:schemeClr>
                  </a:gs>
                  <a:gs pos="0">
                    <a:schemeClr val="accent1">
                      <a:shade val="72000"/>
                    </a:schemeClr>
                  </a:gs>
                </a:gsLst>
                <a:lin ang="5400000" scaled="0"/>
              </a:gradFill>
              <a:ln w="19050">
                <a:solidFill>
                  <a:schemeClr val="lt1"/>
                </a:solidFill>
              </a:ln>
              <a:effectLst/>
            </c:spPr>
          </c:dPt>
          <c:dPt>
            <c:idx val="3"/>
            <c:bubble3D val="0"/>
            <c:spPr>
              <a:gradFill>
                <a:gsLst>
                  <a:gs pos="100000">
                    <a:schemeClr val="accent1">
                      <a:shade val="86000"/>
                      <a:lumMod val="60000"/>
                      <a:lumOff val="40000"/>
                    </a:schemeClr>
                  </a:gs>
                  <a:gs pos="0">
                    <a:schemeClr val="accent1">
                      <a:shade val="86000"/>
                    </a:schemeClr>
                  </a:gs>
                </a:gsLst>
                <a:lin ang="5400000" scaled="0"/>
              </a:gradFill>
              <a:ln w="19050">
                <a:solidFill>
                  <a:schemeClr val="lt1"/>
                </a:solidFill>
              </a:ln>
              <a:effectLst/>
            </c:spPr>
          </c:dPt>
          <c:dPt>
            <c:idx val="4"/>
            <c:bubble3D val="0"/>
            <c:spPr>
              <a:gradFill>
                <a:gsLst>
                  <a:gs pos="100000">
                    <a:schemeClr val="accent1">
                      <a:lumMod val="60000"/>
                      <a:lumOff val="40000"/>
                    </a:schemeClr>
                  </a:gs>
                  <a:gs pos="0">
                    <a:schemeClr val="accent1"/>
                  </a:gs>
                </a:gsLst>
                <a:lin ang="5400000" scaled="0"/>
              </a:gradFill>
              <a:ln w="19050">
                <a:solidFill>
                  <a:schemeClr val="lt1"/>
                </a:solidFill>
              </a:ln>
              <a:effectLst/>
            </c:spPr>
          </c:dPt>
          <c:dPt>
            <c:idx val="5"/>
            <c:bubble3D val="0"/>
            <c:spPr>
              <a:gradFill>
                <a:gsLst>
                  <a:gs pos="100000">
                    <a:schemeClr val="accent1">
                      <a:tint val="86000"/>
                      <a:lumMod val="60000"/>
                      <a:lumOff val="40000"/>
                    </a:schemeClr>
                  </a:gs>
                  <a:gs pos="0">
                    <a:schemeClr val="accent1">
                      <a:tint val="86000"/>
                    </a:schemeClr>
                  </a:gs>
                </a:gsLst>
                <a:lin ang="5400000" scaled="0"/>
              </a:gradFill>
              <a:ln w="19050">
                <a:solidFill>
                  <a:schemeClr val="lt1"/>
                </a:solidFill>
              </a:ln>
              <a:effectLst/>
            </c:spPr>
          </c:dPt>
          <c:dPt>
            <c:idx val="6"/>
            <c:bubble3D val="0"/>
            <c:spPr>
              <a:gradFill>
                <a:gsLst>
                  <a:gs pos="100000">
                    <a:schemeClr val="accent1">
                      <a:tint val="72000"/>
                      <a:lumMod val="60000"/>
                      <a:lumOff val="40000"/>
                    </a:schemeClr>
                  </a:gs>
                  <a:gs pos="0">
                    <a:schemeClr val="accent1">
                      <a:tint val="72000"/>
                    </a:schemeClr>
                  </a:gs>
                </a:gsLst>
                <a:lin ang="5400000" scaled="0"/>
              </a:gradFill>
              <a:ln w="19050">
                <a:solidFill>
                  <a:schemeClr val="lt1"/>
                </a:solidFill>
              </a:ln>
              <a:effectLst/>
            </c:spPr>
          </c:dPt>
          <c:dPt>
            <c:idx val="7"/>
            <c:bubble3D val="0"/>
            <c:spPr>
              <a:gradFill>
                <a:gsLst>
                  <a:gs pos="100000">
                    <a:schemeClr val="accent1">
                      <a:tint val="58000"/>
                      <a:lumMod val="60000"/>
                      <a:lumOff val="40000"/>
                    </a:schemeClr>
                  </a:gs>
                  <a:gs pos="0">
                    <a:schemeClr val="accent1">
                      <a:tint val="58000"/>
                    </a:schemeClr>
                  </a:gs>
                </a:gsLst>
                <a:lin ang="5400000" scaled="0"/>
              </a:gradFill>
              <a:ln w="19050">
                <a:solidFill>
                  <a:schemeClr val="lt1"/>
                </a:solidFill>
              </a:ln>
              <a:effectLst/>
            </c:spPr>
          </c:dPt>
          <c:dPt>
            <c:idx val="8"/>
            <c:bubble3D val="0"/>
            <c:spPr>
              <a:gradFill>
                <a:gsLst>
                  <a:gs pos="100000">
                    <a:schemeClr val="accent1">
                      <a:tint val="44000"/>
                      <a:lumMod val="60000"/>
                      <a:lumOff val="40000"/>
                    </a:schemeClr>
                  </a:gs>
                  <a:gs pos="0">
                    <a:schemeClr val="accent1">
                      <a:tint val="44000"/>
                    </a:schemeClr>
                  </a:gs>
                </a:gsLst>
                <a:lin ang="5400000" scaled="0"/>
              </a:gradFill>
              <a:ln w="19050">
                <a:solidFill>
                  <a:schemeClr val="lt1"/>
                </a:solidFill>
              </a:ln>
              <a:effectLst/>
            </c:spPr>
          </c:dPt>
          <c:dLbls>
            <c:dLbl>
              <c:idx val="0"/>
              <c:layout>
                <c:manualLayout>
                  <c:x val="6.53038046564451E-2"/>
                  <c:y val="-9.5923261390887291E-2"/>
                </c:manualLayout>
              </c:layout>
              <c:showLegendKey val="0"/>
              <c:showVal val="1"/>
              <c:showCatName val="1"/>
              <c:showSerName val="0"/>
              <c:showPercent val="1"/>
              <c:showBubbleSize val="0"/>
              <c:extLst>
                <c:ext xmlns:c15="http://schemas.microsoft.com/office/drawing/2012/chart" uri="{CE6537A1-D6FC-4f65-9D91-7224C49458BB}">
                  <c15:layout/>
                </c:ext>
              </c:extLst>
            </c:dLbl>
            <c:dLbl>
              <c:idx val="1"/>
              <c:layout>
                <c:manualLayout>
                  <c:x val="0.17177739920499716"/>
                  <c:y val="-4.3964828137490017E-2"/>
                </c:manualLayout>
              </c:layout>
              <c:showLegendKey val="0"/>
              <c:showVal val="1"/>
              <c:showCatName val="1"/>
              <c:showSerName val="0"/>
              <c:showPercent val="1"/>
              <c:showBubbleSize val="0"/>
              <c:extLst>
                <c:ext xmlns:c15="http://schemas.microsoft.com/office/drawing/2012/chart" uri="{CE6537A1-D6FC-4f65-9D91-7224C49458BB}">
                  <c15:layout/>
                </c:ext>
              </c:extLst>
            </c:dLbl>
            <c:dLbl>
              <c:idx val="2"/>
              <c:layout>
                <c:manualLayout>
                  <c:x val="0.15616127200454277"/>
                  <c:y val="1.1990407673860838E-2"/>
                </c:manualLayout>
              </c:layout>
              <c:showLegendKey val="0"/>
              <c:showVal val="1"/>
              <c:showCatName val="1"/>
              <c:showSerName val="0"/>
              <c:showPercent val="1"/>
              <c:showBubbleSize val="0"/>
              <c:extLst>
                <c:ext xmlns:c15="http://schemas.microsoft.com/office/drawing/2012/chart" uri="{CE6537A1-D6FC-4f65-9D91-7224C49458BB}">
                  <c15:layout/>
                </c:ext>
              </c:extLst>
            </c:dLbl>
            <c:dLbl>
              <c:idx val="3"/>
              <c:layout>
                <c:manualLayout>
                  <c:x val="0.16042021578648485"/>
                  <c:y val="7.9936051159072742E-3"/>
                </c:manualLayout>
              </c:layout>
              <c:showLegendKey val="0"/>
              <c:showVal val="1"/>
              <c:showCatName val="1"/>
              <c:showSerName val="0"/>
              <c:showPercent val="1"/>
              <c:showBubbleSize val="0"/>
              <c:extLst>
                <c:ext xmlns:c15="http://schemas.microsoft.com/office/drawing/2012/chart" uri="{CE6537A1-D6FC-4f65-9D91-7224C49458BB}">
                  <c15:layout/>
                </c:ext>
              </c:extLst>
            </c:dLbl>
            <c:dLbl>
              <c:idx val="4"/>
              <c:layout>
                <c:manualLayout>
                  <c:x val="0.20017035775127767"/>
                  <c:y val="7.7937649880095924E-2"/>
                </c:manualLayout>
              </c:layout>
              <c:showLegendKey val="0"/>
              <c:showVal val="1"/>
              <c:showCatName val="1"/>
              <c:showSerName val="0"/>
              <c:showPercent val="1"/>
              <c:showBubbleSize val="0"/>
              <c:extLst>
                <c:ext xmlns:c15="http://schemas.microsoft.com/office/drawing/2012/chart" uri="{CE6537A1-D6FC-4f65-9D91-7224C49458BB}">
                  <c15:layout/>
                </c:ext>
              </c:extLst>
            </c:dLbl>
            <c:dLbl>
              <c:idx val="5"/>
              <c:layout>
                <c:manualLayout>
                  <c:x val="0.12918796138557648"/>
                  <c:y val="0.1517351473152187"/>
                </c:manualLayout>
              </c:layout>
              <c:showLegendKey val="0"/>
              <c:showVal val="1"/>
              <c:showCatName val="1"/>
              <c:showSerName val="0"/>
              <c:showPercent val="1"/>
              <c:showBubbleSize val="0"/>
              <c:extLst>
                <c:ext xmlns:c15="http://schemas.microsoft.com/office/drawing/2012/chart" uri="{CE6537A1-D6FC-4f65-9D91-7224C49458BB}">
                  <c15:layout/>
                </c:ext>
              </c:extLst>
            </c:dLbl>
            <c:dLbl>
              <c:idx val="6"/>
              <c:layout>
                <c:manualLayout>
                  <c:x val="-0.22572402044293016"/>
                  <c:y val="3.3972821742605915E-2"/>
                </c:manualLayout>
              </c:layout>
              <c:showLegendKey val="0"/>
              <c:showVal val="1"/>
              <c:showCatName val="1"/>
              <c:showSerName val="0"/>
              <c:showPercent val="1"/>
              <c:showBubbleSize val="0"/>
              <c:extLst>
                <c:ext xmlns:c15="http://schemas.microsoft.com/office/drawing/2012/chart" uri="{CE6537A1-D6FC-4f65-9D91-7224C49458BB}">
                  <c15:layout/>
                </c:ext>
              </c:extLst>
            </c:dLbl>
            <c:dLbl>
              <c:idx val="7"/>
              <c:layout>
                <c:manualLayout>
                  <c:x val="-0.15616127200454288"/>
                  <c:y val="-4.7961630695443645E-2"/>
                </c:manualLayout>
              </c:layout>
              <c:showLegendKey val="0"/>
              <c:showVal val="1"/>
              <c:showCatName val="1"/>
              <c:showSerName val="0"/>
              <c:showPercent val="1"/>
              <c:showBubbleSize val="0"/>
              <c:extLst>
                <c:ext xmlns:c15="http://schemas.microsoft.com/office/drawing/2012/chart" uri="{CE6537A1-D6FC-4f65-9D91-7224C49458BB}">
                  <c15:layout/>
                </c:ext>
              </c:extLst>
            </c:dLbl>
            <c:dLbl>
              <c:idx val="8"/>
              <c:layout>
                <c:manualLayout>
                  <c:x val="-0.17603634298693926"/>
                  <c:y val="-2.398081534772184E-2"/>
                </c:manualLayout>
              </c:layout>
              <c:tx>
                <c:rich>
                  <a:bodyPr/>
                  <a:lstStyle/>
                  <a:p>
                    <a:fld id="{B3F6A52B-082B-41D6-93C9-A2B133517E67}" type="CATEGORYNAME">
                      <a:rPr lang="en-CA"/>
                      <a:pPr/>
                      <a:t>[CATEGORY NAME]</a:t>
                    </a:fld>
                    <a:r>
                      <a:rPr lang="en-CA" baseline="0" dirty="0"/>
                      <a:t>, </a:t>
                    </a:r>
                    <a:r>
                      <a:rPr lang="en-CA" baseline="0" dirty="0" smtClean="0"/>
                      <a:t>48, </a:t>
                    </a:r>
                    <a:fld id="{3D7A651D-0B80-4600-9F0B-817EF0C155E3}" type="PERCENTAGE">
                      <a:rPr lang="en-CA" baseline="0"/>
                      <a:pPr/>
                      <a:t>[PERCENTAGE]</a:t>
                    </a:fld>
                    <a:endParaRPr lang="en-CA" baseline="0" dirty="0" smtClean="0"/>
                  </a:p>
                </c:rich>
              </c:tx>
              <c:showLegendKey val="0"/>
              <c:showVal val="1"/>
              <c:showCatName val="1"/>
              <c:showSerName val="0"/>
              <c:showPercent val="1"/>
              <c:showBubbleSize val="0"/>
              <c:extLst>
                <c:ext xmlns:c15="http://schemas.microsoft.com/office/drawing/2012/chart" uri="{CE6537A1-D6FC-4f65-9D91-7224C49458BB}">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dk1">
                        <a:lumMod val="75000"/>
                        <a:lumOff val="25000"/>
                      </a:schemeClr>
                    </a:solidFill>
                    <a:latin typeface="+mn-lt"/>
                    <a:ea typeface="+mn-ea"/>
                    <a:cs typeface="+mn-cs"/>
                  </a:defRPr>
                </a:pPr>
                <a:endParaRPr lang="en-US"/>
              </a:p>
            </c:txPr>
            <c:showLegendKey val="0"/>
            <c:showVal val="1"/>
            <c:showCatName val="1"/>
            <c:showSerName val="0"/>
            <c:showPercent val="1"/>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'[Copy of Gap Analysis Charts- Post Oil and Gas.xlsx]Sheet1'!$A$9:$A$17</c:f>
              <c:strCache>
                <c:ptCount val="9"/>
                <c:pt idx="0">
                  <c:v>Carbon Tax</c:v>
                </c:pt>
                <c:pt idx="1">
                  <c:v>Cap and Trade</c:v>
                </c:pt>
                <c:pt idx="2">
                  <c:v>Tradeable Performance Standards</c:v>
                </c:pt>
                <c:pt idx="3">
                  <c:v>Performance Standards</c:v>
                </c:pt>
                <c:pt idx="4">
                  <c:v>Other (RPS and Subsidies)</c:v>
                </c:pt>
                <c:pt idx="5">
                  <c:v>LULUCF Accounting</c:v>
                </c:pt>
                <c:pt idx="6">
                  <c:v>Proposed Tradeable Performance Standards  (Oil and Gas)</c:v>
                </c:pt>
                <c:pt idx="7">
                  <c:v>Proposed Performance Standards  (EITE)</c:v>
                </c:pt>
                <c:pt idx="8">
                  <c:v>Gap to -17% below 2005 in 2020</c:v>
                </c:pt>
              </c:strCache>
            </c:strRef>
          </c:cat>
          <c:val>
            <c:numRef>
              <c:f>'[Copy of Gap Analysis Charts- Post Oil and Gas.xlsx]Sheet1'!$B$9:$B$17</c:f>
              <c:numCache>
                <c:formatCode>General</c:formatCode>
                <c:ptCount val="9"/>
                <c:pt idx="0">
                  <c:v>4</c:v>
                </c:pt>
                <c:pt idx="1">
                  <c:v>26</c:v>
                </c:pt>
                <c:pt idx="2">
                  <c:v>43</c:v>
                </c:pt>
                <c:pt idx="3">
                  <c:v>12</c:v>
                </c:pt>
                <c:pt idx="4">
                  <c:v>10</c:v>
                </c:pt>
                <c:pt idx="5">
                  <c:v>25</c:v>
                </c:pt>
                <c:pt idx="6">
                  <c:v>32</c:v>
                </c:pt>
                <c:pt idx="7">
                  <c:v>25</c:v>
                </c:pt>
                <c:pt idx="8" formatCode="0">
                  <c:v>46</c:v>
                </c:pt>
              </c:numCache>
            </c:numRef>
          </c:val>
        </c:ser>
        <c:dLbls>
          <c:showLegendKey val="0"/>
          <c:showVal val="0"/>
          <c:showCatName val="0"/>
          <c:showSerName val="0"/>
          <c:showPercent val="1"/>
          <c:showBubbleSize val="0"/>
          <c:showLeaderLines val="1"/>
        </c:dLbls>
        <c:firstSliceAng val="0"/>
        <c:holeSize val="70"/>
      </c:doughnutChart>
      <c:spPr>
        <a:noFill/>
        <a:ln w="25400">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2">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56">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8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1600"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997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9978"/>
          </a:xfrm>
          <a:prstGeom prst="rect">
            <a:avLst/>
          </a:prstGeom>
        </p:spPr>
        <p:txBody>
          <a:bodyPr vert="horz" lIns="91440" tIns="45720" rIns="91440" bIns="45720" rtlCol="0"/>
          <a:lstStyle>
            <a:lvl1pPr algn="r">
              <a:defRPr sz="1200"/>
            </a:lvl1pPr>
          </a:lstStyle>
          <a:p>
            <a:fld id="{858F0DBA-4A21-400B-B0EC-E8DC97A3E391}" type="datetimeFigureOut">
              <a:rPr lang="en-US" smtClean="0"/>
              <a:pPr/>
              <a:t>10/3/2013</a:t>
            </a:fld>
            <a:endParaRPr lang="en-US" dirty="0"/>
          </a:p>
        </p:txBody>
      </p:sp>
      <p:sp>
        <p:nvSpPr>
          <p:cNvPr id="4" name="Footer Placeholder 3"/>
          <p:cNvSpPr>
            <a:spLocks noGrp="1"/>
          </p:cNvSpPr>
          <p:nvPr>
            <p:ph type="ftr" sz="quarter" idx="2"/>
          </p:nvPr>
        </p:nvSpPr>
        <p:spPr>
          <a:xfrm>
            <a:off x="0" y="8737988"/>
            <a:ext cx="2971800" cy="45997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737988"/>
            <a:ext cx="2971800" cy="459978"/>
          </a:xfrm>
          <a:prstGeom prst="rect">
            <a:avLst/>
          </a:prstGeom>
        </p:spPr>
        <p:txBody>
          <a:bodyPr vert="horz" lIns="91440" tIns="45720" rIns="91440" bIns="45720" rtlCol="0" anchor="b"/>
          <a:lstStyle>
            <a:lvl1pPr algn="r">
              <a:defRPr sz="1200"/>
            </a:lvl1pPr>
          </a:lstStyle>
          <a:p>
            <a:fld id="{20E08B24-AEB6-4E9E-BF5E-3F666D38A499}" type="slidenum">
              <a:rPr lang="en-US" smtClean="0"/>
              <a:pPr/>
              <a:t>‹#›</a:t>
            </a:fld>
            <a:endParaRPr lang="en-US" dirty="0"/>
          </a:p>
        </p:txBody>
      </p:sp>
    </p:spTree>
    <p:extLst>
      <p:ext uri="{BB962C8B-B14F-4D97-AF65-F5344CB8AC3E}">
        <p14:creationId xmlns:p14="http://schemas.microsoft.com/office/powerpoint/2010/main" val="29373137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997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US" dirty="0"/>
          </a:p>
        </p:txBody>
      </p:sp>
      <p:sp>
        <p:nvSpPr>
          <p:cNvPr id="7171" name="Rectangle 3"/>
          <p:cNvSpPr>
            <a:spLocks noGrp="1" noChangeArrowheads="1"/>
          </p:cNvSpPr>
          <p:nvPr>
            <p:ph type="dt" idx="1"/>
          </p:nvPr>
        </p:nvSpPr>
        <p:spPr bwMode="auto">
          <a:xfrm>
            <a:off x="3886200" y="0"/>
            <a:ext cx="2971800" cy="45997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dirty="0"/>
          </a:p>
        </p:txBody>
      </p:sp>
      <p:sp>
        <p:nvSpPr>
          <p:cNvPr id="6148" name="Rectangle 4"/>
          <p:cNvSpPr>
            <a:spLocks noGrp="1" noRot="1" noChangeAspect="1" noChangeArrowheads="1" noTextEdit="1"/>
          </p:cNvSpPr>
          <p:nvPr>
            <p:ph type="sldImg" idx="2"/>
          </p:nvPr>
        </p:nvSpPr>
        <p:spPr bwMode="auto">
          <a:xfrm>
            <a:off x="1130300" y="690563"/>
            <a:ext cx="4597400" cy="3449637"/>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14400" y="4369793"/>
            <a:ext cx="5029200" cy="413980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74" name="Rectangle 6"/>
          <p:cNvSpPr>
            <a:spLocks noGrp="1" noChangeArrowheads="1"/>
          </p:cNvSpPr>
          <p:nvPr>
            <p:ph type="ftr" sz="quarter" idx="4"/>
          </p:nvPr>
        </p:nvSpPr>
        <p:spPr bwMode="auto">
          <a:xfrm>
            <a:off x="0" y="8739585"/>
            <a:ext cx="2971800" cy="45997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US" dirty="0"/>
          </a:p>
        </p:txBody>
      </p:sp>
      <p:sp>
        <p:nvSpPr>
          <p:cNvPr id="7175" name="Rectangle 7"/>
          <p:cNvSpPr>
            <a:spLocks noGrp="1" noChangeArrowheads="1"/>
          </p:cNvSpPr>
          <p:nvPr>
            <p:ph type="sldNum" sz="quarter" idx="5"/>
          </p:nvPr>
        </p:nvSpPr>
        <p:spPr bwMode="auto">
          <a:xfrm>
            <a:off x="3886200" y="8739585"/>
            <a:ext cx="2971800" cy="45997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2BA8DDC3-C2E8-4CAD-A1B3-C4FFC0CA98BD}" type="slidenum">
              <a:rPr lang="en-US"/>
              <a:pPr>
                <a:defRPr/>
              </a:pPr>
              <a:t>‹#›</a:t>
            </a:fld>
            <a:endParaRPr lang="en-US" dirty="0"/>
          </a:p>
        </p:txBody>
      </p:sp>
    </p:spTree>
    <p:extLst>
      <p:ext uri="{BB962C8B-B14F-4D97-AF65-F5344CB8AC3E}">
        <p14:creationId xmlns:p14="http://schemas.microsoft.com/office/powerpoint/2010/main" val="403317019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pPr>
              <a:defRPr/>
            </a:pPr>
            <a:fld id="{2BA8DDC3-C2E8-4CAD-A1B3-C4FFC0CA98BD}" type="slidenum">
              <a:rPr lang="en-US" smtClean="0"/>
              <a:pPr>
                <a:defRPr/>
              </a:pPr>
              <a:t>1</a:t>
            </a:fld>
            <a:endParaRPr lang="en-US" dirty="0"/>
          </a:p>
        </p:txBody>
      </p:sp>
    </p:spTree>
    <p:extLst>
      <p:ext uri="{BB962C8B-B14F-4D97-AF65-F5344CB8AC3E}">
        <p14:creationId xmlns:p14="http://schemas.microsoft.com/office/powerpoint/2010/main" val="528857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pPr>
              <a:buFontTx/>
              <a:buNone/>
            </a:pPr>
            <a:endParaRPr lang="en-CA" sz="1400" dirty="0" smtClean="0"/>
          </a:p>
        </p:txBody>
      </p:sp>
      <p:sp>
        <p:nvSpPr>
          <p:cNvPr id="7172" name="Slide Number Placeholder 3"/>
          <p:cNvSpPr>
            <a:spLocks noGrp="1"/>
          </p:cNvSpPr>
          <p:nvPr>
            <p:ph type="sldNum" sz="quarter" idx="5"/>
          </p:nvPr>
        </p:nvSpPr>
        <p:spPr>
          <a:noFill/>
        </p:spPr>
        <p:txBody>
          <a:bodyPr/>
          <a:lstStyle/>
          <a:p>
            <a:fld id="{FA72A081-DFD3-434F-AD76-084F882EE8E3}" type="slidenum">
              <a:rPr lang="en-US" smtClean="0"/>
              <a:pPr/>
              <a:t>10</a:t>
            </a:fld>
            <a:endParaRPr lang="en-US" dirty="0" smtClean="0"/>
          </a:p>
        </p:txBody>
      </p:sp>
    </p:spTree>
    <p:extLst>
      <p:ext uri="{BB962C8B-B14F-4D97-AF65-F5344CB8AC3E}">
        <p14:creationId xmlns:p14="http://schemas.microsoft.com/office/powerpoint/2010/main" val="40747178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pPr>
              <a:buFontTx/>
              <a:buNone/>
            </a:pPr>
            <a:endParaRPr lang="en-CA" sz="1400" dirty="0" smtClean="0"/>
          </a:p>
        </p:txBody>
      </p:sp>
      <p:sp>
        <p:nvSpPr>
          <p:cNvPr id="7172" name="Slide Number Placeholder 3"/>
          <p:cNvSpPr>
            <a:spLocks noGrp="1"/>
          </p:cNvSpPr>
          <p:nvPr>
            <p:ph type="sldNum" sz="quarter" idx="5"/>
          </p:nvPr>
        </p:nvSpPr>
        <p:spPr>
          <a:noFill/>
        </p:spPr>
        <p:txBody>
          <a:bodyPr/>
          <a:lstStyle/>
          <a:p>
            <a:fld id="{FA72A081-DFD3-434F-AD76-084F882EE8E3}" type="slidenum">
              <a:rPr lang="en-US" smtClean="0"/>
              <a:pPr/>
              <a:t>11</a:t>
            </a:fld>
            <a:endParaRPr lang="en-US" dirty="0" smtClean="0"/>
          </a:p>
        </p:txBody>
      </p:sp>
    </p:spTree>
    <p:extLst>
      <p:ext uri="{BB962C8B-B14F-4D97-AF65-F5344CB8AC3E}">
        <p14:creationId xmlns:p14="http://schemas.microsoft.com/office/powerpoint/2010/main" val="20990527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pPr>
              <a:buFontTx/>
              <a:buNone/>
            </a:pPr>
            <a:endParaRPr lang="en-CA" sz="1400" dirty="0" smtClean="0"/>
          </a:p>
        </p:txBody>
      </p:sp>
      <p:sp>
        <p:nvSpPr>
          <p:cNvPr id="7172" name="Slide Number Placeholder 3"/>
          <p:cNvSpPr>
            <a:spLocks noGrp="1"/>
          </p:cNvSpPr>
          <p:nvPr>
            <p:ph type="sldNum" sz="quarter" idx="5"/>
          </p:nvPr>
        </p:nvSpPr>
        <p:spPr>
          <a:noFill/>
        </p:spPr>
        <p:txBody>
          <a:bodyPr/>
          <a:lstStyle/>
          <a:p>
            <a:fld id="{FA72A081-DFD3-434F-AD76-084F882EE8E3}" type="slidenum">
              <a:rPr lang="en-US" smtClean="0"/>
              <a:pPr/>
              <a:t>12</a:t>
            </a:fld>
            <a:endParaRPr lang="en-US" dirty="0" smtClean="0"/>
          </a:p>
        </p:txBody>
      </p:sp>
    </p:spTree>
    <p:extLst>
      <p:ext uri="{BB962C8B-B14F-4D97-AF65-F5344CB8AC3E}">
        <p14:creationId xmlns:p14="http://schemas.microsoft.com/office/powerpoint/2010/main" val="7844084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pPr>
              <a:buFontTx/>
              <a:buNone/>
            </a:pPr>
            <a:endParaRPr lang="en-CA" sz="1400" dirty="0" smtClean="0"/>
          </a:p>
        </p:txBody>
      </p:sp>
      <p:sp>
        <p:nvSpPr>
          <p:cNvPr id="7172" name="Slide Number Placeholder 3"/>
          <p:cNvSpPr>
            <a:spLocks noGrp="1"/>
          </p:cNvSpPr>
          <p:nvPr>
            <p:ph type="sldNum" sz="quarter" idx="5"/>
          </p:nvPr>
        </p:nvSpPr>
        <p:spPr>
          <a:noFill/>
        </p:spPr>
        <p:txBody>
          <a:bodyPr/>
          <a:lstStyle/>
          <a:p>
            <a:fld id="{FA72A081-DFD3-434F-AD76-084F882EE8E3}" type="slidenum">
              <a:rPr lang="en-US" smtClean="0"/>
              <a:pPr/>
              <a:t>13</a:t>
            </a:fld>
            <a:endParaRPr lang="en-US" dirty="0" smtClean="0"/>
          </a:p>
        </p:txBody>
      </p:sp>
    </p:spTree>
    <p:extLst>
      <p:ext uri="{BB962C8B-B14F-4D97-AF65-F5344CB8AC3E}">
        <p14:creationId xmlns:p14="http://schemas.microsoft.com/office/powerpoint/2010/main" val="22219019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pPr>
              <a:buFontTx/>
              <a:buNone/>
            </a:pPr>
            <a:endParaRPr lang="en-CA" sz="1400" dirty="0" smtClean="0"/>
          </a:p>
        </p:txBody>
      </p:sp>
      <p:sp>
        <p:nvSpPr>
          <p:cNvPr id="7172" name="Slide Number Placeholder 3"/>
          <p:cNvSpPr>
            <a:spLocks noGrp="1"/>
          </p:cNvSpPr>
          <p:nvPr>
            <p:ph type="sldNum" sz="quarter" idx="5"/>
          </p:nvPr>
        </p:nvSpPr>
        <p:spPr>
          <a:noFill/>
        </p:spPr>
        <p:txBody>
          <a:bodyPr/>
          <a:lstStyle/>
          <a:p>
            <a:fld id="{FA72A081-DFD3-434F-AD76-084F882EE8E3}" type="slidenum">
              <a:rPr lang="en-US" smtClean="0"/>
              <a:pPr/>
              <a:t>14</a:t>
            </a:fld>
            <a:endParaRPr lang="en-US" dirty="0" smtClean="0"/>
          </a:p>
        </p:txBody>
      </p:sp>
    </p:spTree>
    <p:extLst>
      <p:ext uri="{BB962C8B-B14F-4D97-AF65-F5344CB8AC3E}">
        <p14:creationId xmlns:p14="http://schemas.microsoft.com/office/powerpoint/2010/main" val="26280418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pPr>
              <a:buFontTx/>
              <a:buNone/>
            </a:pPr>
            <a:endParaRPr lang="en-CA" sz="1400" dirty="0" smtClean="0"/>
          </a:p>
        </p:txBody>
      </p:sp>
      <p:sp>
        <p:nvSpPr>
          <p:cNvPr id="7172" name="Slide Number Placeholder 3"/>
          <p:cNvSpPr>
            <a:spLocks noGrp="1"/>
          </p:cNvSpPr>
          <p:nvPr>
            <p:ph type="sldNum" sz="quarter" idx="5"/>
          </p:nvPr>
        </p:nvSpPr>
        <p:spPr>
          <a:noFill/>
        </p:spPr>
        <p:txBody>
          <a:bodyPr/>
          <a:lstStyle/>
          <a:p>
            <a:fld id="{FA72A081-DFD3-434F-AD76-084F882EE8E3}" type="slidenum">
              <a:rPr lang="en-US" smtClean="0"/>
              <a:pPr/>
              <a:t>2</a:t>
            </a:fld>
            <a:endParaRPr lang="en-US" dirty="0" smtClean="0"/>
          </a:p>
        </p:txBody>
      </p:sp>
    </p:spTree>
    <p:extLst>
      <p:ext uri="{BB962C8B-B14F-4D97-AF65-F5344CB8AC3E}">
        <p14:creationId xmlns:p14="http://schemas.microsoft.com/office/powerpoint/2010/main" val="25308722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pPr>
              <a:buFontTx/>
              <a:buNone/>
            </a:pPr>
            <a:endParaRPr lang="en-CA" sz="1400" dirty="0" smtClean="0"/>
          </a:p>
        </p:txBody>
      </p:sp>
      <p:sp>
        <p:nvSpPr>
          <p:cNvPr id="7172" name="Slide Number Placeholder 3"/>
          <p:cNvSpPr>
            <a:spLocks noGrp="1"/>
          </p:cNvSpPr>
          <p:nvPr>
            <p:ph type="sldNum" sz="quarter" idx="5"/>
          </p:nvPr>
        </p:nvSpPr>
        <p:spPr>
          <a:noFill/>
        </p:spPr>
        <p:txBody>
          <a:bodyPr/>
          <a:lstStyle/>
          <a:p>
            <a:fld id="{FA72A081-DFD3-434F-AD76-084F882EE8E3}" type="slidenum">
              <a:rPr lang="en-US" smtClean="0"/>
              <a:pPr/>
              <a:t>3</a:t>
            </a:fld>
            <a:endParaRPr lang="en-US" dirty="0" smtClean="0"/>
          </a:p>
        </p:txBody>
      </p:sp>
    </p:spTree>
    <p:extLst>
      <p:ext uri="{BB962C8B-B14F-4D97-AF65-F5344CB8AC3E}">
        <p14:creationId xmlns:p14="http://schemas.microsoft.com/office/powerpoint/2010/main" val="3119864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endParaRPr lang="en-CA" sz="1400" dirty="0" smtClean="0"/>
          </a:p>
          <a:p>
            <a:r>
              <a:rPr lang="en-CA" sz="1400" dirty="0" smtClean="0"/>
              <a:t> </a:t>
            </a:r>
          </a:p>
        </p:txBody>
      </p:sp>
      <p:sp>
        <p:nvSpPr>
          <p:cNvPr id="7172" name="Slide Number Placeholder 3"/>
          <p:cNvSpPr>
            <a:spLocks noGrp="1"/>
          </p:cNvSpPr>
          <p:nvPr>
            <p:ph type="sldNum" sz="quarter" idx="5"/>
          </p:nvPr>
        </p:nvSpPr>
        <p:spPr>
          <a:noFill/>
        </p:spPr>
        <p:txBody>
          <a:bodyPr/>
          <a:lstStyle/>
          <a:p>
            <a:fld id="{FA72A081-DFD3-434F-AD76-084F882EE8E3}" type="slidenum">
              <a:rPr lang="en-US" smtClean="0"/>
              <a:pPr/>
              <a:t>4</a:t>
            </a:fld>
            <a:endParaRPr lang="en-US" dirty="0" smtClean="0"/>
          </a:p>
        </p:txBody>
      </p:sp>
    </p:spTree>
    <p:extLst>
      <p:ext uri="{BB962C8B-B14F-4D97-AF65-F5344CB8AC3E}">
        <p14:creationId xmlns:p14="http://schemas.microsoft.com/office/powerpoint/2010/main" val="37673988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endParaRPr lang="en-CA" sz="1400" dirty="0" smtClean="0"/>
          </a:p>
          <a:p>
            <a:r>
              <a:rPr lang="en-CA" sz="1400" dirty="0" smtClean="0"/>
              <a:t> </a:t>
            </a:r>
          </a:p>
        </p:txBody>
      </p:sp>
      <p:sp>
        <p:nvSpPr>
          <p:cNvPr id="7172" name="Slide Number Placeholder 3"/>
          <p:cNvSpPr>
            <a:spLocks noGrp="1"/>
          </p:cNvSpPr>
          <p:nvPr>
            <p:ph type="sldNum" sz="quarter" idx="5"/>
          </p:nvPr>
        </p:nvSpPr>
        <p:spPr>
          <a:noFill/>
        </p:spPr>
        <p:txBody>
          <a:bodyPr/>
          <a:lstStyle/>
          <a:p>
            <a:fld id="{FA72A081-DFD3-434F-AD76-084F882EE8E3}" type="slidenum">
              <a:rPr lang="en-US" smtClean="0"/>
              <a:pPr/>
              <a:t>5</a:t>
            </a:fld>
            <a:endParaRPr lang="en-US" dirty="0" smtClean="0"/>
          </a:p>
        </p:txBody>
      </p:sp>
    </p:spTree>
    <p:extLst>
      <p:ext uri="{BB962C8B-B14F-4D97-AF65-F5344CB8AC3E}">
        <p14:creationId xmlns:p14="http://schemas.microsoft.com/office/powerpoint/2010/main" val="37552204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endParaRPr lang="en-CA" sz="1400" dirty="0" smtClean="0"/>
          </a:p>
          <a:p>
            <a:r>
              <a:rPr lang="en-CA" sz="1400" dirty="0" smtClean="0"/>
              <a:t> </a:t>
            </a:r>
          </a:p>
        </p:txBody>
      </p:sp>
      <p:sp>
        <p:nvSpPr>
          <p:cNvPr id="7172" name="Slide Number Placeholder 3"/>
          <p:cNvSpPr>
            <a:spLocks noGrp="1"/>
          </p:cNvSpPr>
          <p:nvPr>
            <p:ph type="sldNum" sz="quarter" idx="5"/>
          </p:nvPr>
        </p:nvSpPr>
        <p:spPr>
          <a:noFill/>
        </p:spPr>
        <p:txBody>
          <a:bodyPr/>
          <a:lstStyle/>
          <a:p>
            <a:fld id="{FA72A081-DFD3-434F-AD76-084F882EE8E3}" type="slidenum">
              <a:rPr lang="en-US" smtClean="0"/>
              <a:pPr/>
              <a:t>6</a:t>
            </a:fld>
            <a:endParaRPr lang="en-US" dirty="0" smtClean="0"/>
          </a:p>
        </p:txBody>
      </p:sp>
    </p:spTree>
    <p:extLst>
      <p:ext uri="{BB962C8B-B14F-4D97-AF65-F5344CB8AC3E}">
        <p14:creationId xmlns:p14="http://schemas.microsoft.com/office/powerpoint/2010/main" val="2430369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endParaRPr lang="en-CA" sz="1400" dirty="0" smtClean="0"/>
          </a:p>
          <a:p>
            <a:r>
              <a:rPr lang="en-CA" sz="1400" dirty="0" smtClean="0"/>
              <a:t> </a:t>
            </a:r>
          </a:p>
        </p:txBody>
      </p:sp>
      <p:sp>
        <p:nvSpPr>
          <p:cNvPr id="7172" name="Slide Number Placeholder 3"/>
          <p:cNvSpPr>
            <a:spLocks noGrp="1"/>
          </p:cNvSpPr>
          <p:nvPr>
            <p:ph type="sldNum" sz="quarter" idx="5"/>
          </p:nvPr>
        </p:nvSpPr>
        <p:spPr>
          <a:noFill/>
        </p:spPr>
        <p:txBody>
          <a:bodyPr/>
          <a:lstStyle/>
          <a:p>
            <a:fld id="{FA72A081-DFD3-434F-AD76-084F882EE8E3}" type="slidenum">
              <a:rPr lang="en-US" smtClean="0"/>
              <a:pPr/>
              <a:t>7</a:t>
            </a:fld>
            <a:endParaRPr lang="en-US" dirty="0" smtClean="0"/>
          </a:p>
        </p:txBody>
      </p:sp>
    </p:spTree>
    <p:extLst>
      <p:ext uri="{BB962C8B-B14F-4D97-AF65-F5344CB8AC3E}">
        <p14:creationId xmlns:p14="http://schemas.microsoft.com/office/powerpoint/2010/main" val="41770070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pPr>
              <a:buFontTx/>
              <a:buNone/>
            </a:pPr>
            <a:endParaRPr lang="en-CA" sz="1400" dirty="0" smtClean="0"/>
          </a:p>
        </p:txBody>
      </p:sp>
      <p:sp>
        <p:nvSpPr>
          <p:cNvPr id="7172" name="Slide Number Placeholder 3"/>
          <p:cNvSpPr>
            <a:spLocks noGrp="1"/>
          </p:cNvSpPr>
          <p:nvPr>
            <p:ph type="sldNum" sz="quarter" idx="5"/>
          </p:nvPr>
        </p:nvSpPr>
        <p:spPr>
          <a:noFill/>
        </p:spPr>
        <p:txBody>
          <a:bodyPr/>
          <a:lstStyle/>
          <a:p>
            <a:fld id="{FA72A081-DFD3-434F-AD76-084F882EE8E3}" type="slidenum">
              <a:rPr lang="en-US" smtClean="0"/>
              <a:pPr/>
              <a:t>8</a:t>
            </a:fld>
            <a:endParaRPr lang="en-US" dirty="0" smtClean="0"/>
          </a:p>
        </p:txBody>
      </p:sp>
    </p:spTree>
    <p:extLst>
      <p:ext uri="{BB962C8B-B14F-4D97-AF65-F5344CB8AC3E}">
        <p14:creationId xmlns:p14="http://schemas.microsoft.com/office/powerpoint/2010/main" val="5514768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pPr>
              <a:buFontTx/>
              <a:buNone/>
            </a:pPr>
            <a:endParaRPr lang="en-CA" sz="1400" dirty="0" smtClean="0"/>
          </a:p>
        </p:txBody>
      </p:sp>
      <p:sp>
        <p:nvSpPr>
          <p:cNvPr id="7172" name="Slide Number Placeholder 3"/>
          <p:cNvSpPr>
            <a:spLocks noGrp="1"/>
          </p:cNvSpPr>
          <p:nvPr>
            <p:ph type="sldNum" sz="quarter" idx="5"/>
          </p:nvPr>
        </p:nvSpPr>
        <p:spPr>
          <a:noFill/>
        </p:spPr>
        <p:txBody>
          <a:bodyPr/>
          <a:lstStyle/>
          <a:p>
            <a:fld id="{FA72A081-DFD3-434F-AD76-084F882EE8E3}" type="slidenum">
              <a:rPr lang="en-US" smtClean="0"/>
              <a:pPr/>
              <a:t>9</a:t>
            </a:fld>
            <a:endParaRPr lang="en-US" dirty="0" smtClean="0"/>
          </a:p>
        </p:txBody>
      </p:sp>
    </p:spTree>
    <p:extLst>
      <p:ext uri="{BB962C8B-B14F-4D97-AF65-F5344CB8AC3E}">
        <p14:creationId xmlns:p14="http://schemas.microsoft.com/office/powerpoint/2010/main" val="16529683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F891DFA6-EB96-415D-8DD4-D5DA0CC3899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5AE04638-0167-43B3-A3D9-6DFA313D0730}"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447800"/>
            <a:ext cx="1943100"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447800"/>
            <a:ext cx="5676900"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E72C506-35A8-4C42-88C0-3C366D9FE9AC}"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31C62E21-B6F3-4B25-BB7B-F5EB17A09477}"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5F18D0C2-12E2-4CEE-9F5F-49FEED0CDA0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3048000"/>
            <a:ext cx="3810000" cy="304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3048000"/>
            <a:ext cx="3810000" cy="304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10BE1BCF-00CB-4FA0-B78F-73F3DB375E6E}"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4D83620C-B7AE-45E9-8B3D-485A26DE849C}"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B9C81FC3-1398-4537-AB70-C4626F9BCA79}"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650EF203-6EE9-4D8E-9D3A-E224565889AE}"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9744AFB6-69C2-496F-BF8E-DD13C95EC222}"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0E0D34FB-196B-473D-89E6-3DBB48E915BC}"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1447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3048000"/>
            <a:ext cx="7772400" cy="3048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pitchFamily="18" charset="0"/>
              </a:defRPr>
            </a:lvl1pPr>
          </a:lstStyle>
          <a:p>
            <a:pPr>
              <a:defRPr/>
            </a:pPr>
            <a:endParaRPr lang="en-US"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pitchFamily="18" charset="0"/>
              </a:defRPr>
            </a:lvl1pPr>
          </a:lstStyle>
          <a:p>
            <a:pPr>
              <a:defRPr/>
            </a:pPr>
            <a:endParaRPr lang="en-US" dirty="0"/>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Times New Roman" pitchFamily="18" charset="0"/>
              </a:defRPr>
            </a:lvl1pPr>
          </a:lstStyle>
          <a:p>
            <a:pPr>
              <a:defRPr/>
            </a:pPr>
            <a:fld id="{A9B018BD-B242-4385-B8FD-B0425A00995E}"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028" descr="IISD_Title_BG2"/>
          <p:cNvPicPr>
            <a:picLocks noChangeAspect="1" noChangeArrowheads="1"/>
          </p:cNvPicPr>
          <p:nvPr/>
        </p:nvPicPr>
        <p:blipFill>
          <a:blip r:embed="rId3" cstate="print"/>
          <a:srcRect/>
          <a:stretch>
            <a:fillRect/>
          </a:stretch>
        </p:blipFill>
        <p:spPr bwMode="auto">
          <a:xfrm>
            <a:off x="0" y="-4818"/>
            <a:ext cx="9144000" cy="6859588"/>
          </a:xfrm>
          <a:prstGeom prst="rect">
            <a:avLst/>
          </a:prstGeom>
          <a:noFill/>
          <a:ln w="9525">
            <a:noFill/>
            <a:miter lim="800000"/>
            <a:headEnd/>
            <a:tailEnd/>
          </a:ln>
        </p:spPr>
      </p:pic>
      <p:sp>
        <p:nvSpPr>
          <p:cNvPr id="2051" name="Text Box 3"/>
          <p:cNvSpPr txBox="1">
            <a:spLocks noChangeArrowheads="1"/>
          </p:cNvSpPr>
          <p:nvPr/>
        </p:nvSpPr>
        <p:spPr bwMode="auto">
          <a:xfrm>
            <a:off x="1401529" y="1132040"/>
            <a:ext cx="7315200" cy="4585871"/>
          </a:xfrm>
          <a:prstGeom prst="rect">
            <a:avLst/>
          </a:prstGeom>
          <a:noFill/>
          <a:ln w="9525">
            <a:noFill/>
            <a:miter lim="800000"/>
            <a:headEnd/>
            <a:tailEnd/>
          </a:ln>
        </p:spPr>
        <p:txBody>
          <a:bodyPr wrap="square">
            <a:spAutoFit/>
          </a:bodyPr>
          <a:lstStyle/>
          <a:p>
            <a:pPr>
              <a:spcBef>
                <a:spcPts val="0"/>
              </a:spcBef>
            </a:pPr>
            <a:r>
              <a:rPr lang="en-US" sz="3200" b="1" dirty="0" smtClean="0">
                <a:solidFill>
                  <a:srgbClr val="003366"/>
                </a:solidFill>
                <a:latin typeface="Calibri" panose="020F0502020204030204" pitchFamily="34" charset="0"/>
              </a:rPr>
              <a:t>A Carbon Price is Good, </a:t>
            </a:r>
          </a:p>
          <a:p>
            <a:pPr>
              <a:spcBef>
                <a:spcPts val="0"/>
              </a:spcBef>
            </a:pPr>
            <a:r>
              <a:rPr lang="en-US" sz="3200" b="1" dirty="0" smtClean="0">
                <a:solidFill>
                  <a:srgbClr val="003366"/>
                </a:solidFill>
                <a:latin typeface="Calibri" panose="020F0502020204030204" pitchFamily="34" charset="0"/>
              </a:rPr>
              <a:t>But a Zero Carbon Price is </a:t>
            </a:r>
          </a:p>
          <a:p>
            <a:pPr>
              <a:spcBef>
                <a:spcPts val="0"/>
              </a:spcBef>
            </a:pPr>
            <a:r>
              <a:rPr lang="en-US" sz="3200" b="1" dirty="0" smtClean="0">
                <a:solidFill>
                  <a:srgbClr val="003366"/>
                </a:solidFill>
                <a:latin typeface="Calibri" panose="020F0502020204030204" pitchFamily="34" charset="0"/>
              </a:rPr>
              <a:t>a Better Start </a:t>
            </a:r>
          </a:p>
          <a:p>
            <a:pPr>
              <a:spcBef>
                <a:spcPts val="0"/>
              </a:spcBef>
            </a:pPr>
            <a:endParaRPr lang="en-US" sz="3200" b="1" dirty="0" smtClean="0">
              <a:solidFill>
                <a:srgbClr val="003366"/>
              </a:solidFill>
              <a:latin typeface="Calibri" panose="020F0502020204030204" pitchFamily="34" charset="0"/>
            </a:endParaRPr>
          </a:p>
          <a:p>
            <a:pPr>
              <a:spcBef>
                <a:spcPts val="0"/>
              </a:spcBef>
            </a:pPr>
            <a:r>
              <a:rPr lang="en-US" sz="2800" b="1" dirty="0" smtClean="0">
                <a:solidFill>
                  <a:srgbClr val="003366"/>
                </a:solidFill>
                <a:latin typeface="Calibri" panose="020F0502020204030204" pitchFamily="34" charset="0"/>
              </a:rPr>
              <a:t>Fossil-Fuel Subsidies in the </a:t>
            </a:r>
          </a:p>
          <a:p>
            <a:pPr>
              <a:spcBef>
                <a:spcPts val="0"/>
              </a:spcBef>
            </a:pPr>
            <a:r>
              <a:rPr lang="en-US" sz="2800" b="1" dirty="0" smtClean="0">
                <a:solidFill>
                  <a:srgbClr val="003366"/>
                </a:solidFill>
                <a:latin typeface="Calibri" panose="020F0502020204030204" pitchFamily="34" charset="0"/>
              </a:rPr>
              <a:t>Canadian Oil and Gas Sector </a:t>
            </a:r>
            <a:endParaRPr lang="en-US" sz="3200" b="1" dirty="0" smtClean="0">
              <a:solidFill>
                <a:srgbClr val="003366"/>
              </a:solidFill>
              <a:latin typeface="Calibri" panose="020F0502020204030204" pitchFamily="34" charset="0"/>
            </a:endParaRPr>
          </a:p>
          <a:p>
            <a:pPr algn="ctr">
              <a:spcBef>
                <a:spcPct val="50000"/>
              </a:spcBef>
            </a:pPr>
            <a:endParaRPr lang="en-US" sz="3600" b="1" dirty="0" smtClean="0">
              <a:solidFill>
                <a:srgbClr val="003366"/>
              </a:solidFill>
              <a:latin typeface="Calibri" panose="020F0502020204030204" pitchFamily="34" charset="0"/>
            </a:endParaRPr>
          </a:p>
          <a:p>
            <a:pPr algn="ctr">
              <a:spcBef>
                <a:spcPct val="50000"/>
              </a:spcBef>
            </a:pPr>
            <a:endParaRPr lang="en-US" sz="3600" b="1" dirty="0" smtClean="0">
              <a:solidFill>
                <a:srgbClr val="003366"/>
              </a:solidFill>
              <a:latin typeface="Calibri" panose="020F0502020204030204" pitchFamily="34" charset="0"/>
            </a:endParaRPr>
          </a:p>
        </p:txBody>
      </p:sp>
      <p:sp>
        <p:nvSpPr>
          <p:cNvPr id="2052" name="Text Box 4"/>
          <p:cNvSpPr txBox="1">
            <a:spLocks noChangeArrowheads="1"/>
          </p:cNvSpPr>
          <p:nvPr/>
        </p:nvSpPr>
        <p:spPr bwMode="auto">
          <a:xfrm>
            <a:off x="1401529" y="4298814"/>
            <a:ext cx="6629400" cy="734945"/>
          </a:xfrm>
          <a:prstGeom prst="rect">
            <a:avLst/>
          </a:prstGeom>
          <a:noFill/>
          <a:ln w="9525">
            <a:noFill/>
            <a:miter lim="800000"/>
            <a:headEnd/>
            <a:tailEnd/>
          </a:ln>
        </p:spPr>
        <p:txBody>
          <a:bodyPr wrap="square">
            <a:spAutoFit/>
          </a:bodyPr>
          <a:lstStyle/>
          <a:p>
            <a:pPr>
              <a:spcBef>
                <a:spcPct val="50000"/>
              </a:spcBef>
            </a:pPr>
            <a:r>
              <a:rPr lang="en-US" sz="2000" b="1" dirty="0" smtClean="0">
                <a:solidFill>
                  <a:srgbClr val="003366"/>
                </a:solidFill>
                <a:latin typeface="Calibri" panose="020F0502020204030204" pitchFamily="34" charset="0"/>
              </a:rPr>
              <a:t>David Sawyer | </a:t>
            </a:r>
            <a:r>
              <a:rPr lang="en-US" sz="2000" b="1" dirty="0" smtClean="0">
                <a:solidFill>
                  <a:srgbClr val="003366"/>
                </a:solidFill>
                <a:latin typeface="Calibri" panose="020F0502020204030204" pitchFamily="34" charset="0"/>
              </a:rPr>
              <a:t>d</a:t>
            </a:r>
            <a:r>
              <a:rPr lang="en-US" sz="2000" b="1" dirty="0" smtClean="0">
                <a:solidFill>
                  <a:srgbClr val="003366"/>
                </a:solidFill>
                <a:latin typeface="Calibri" panose="020F0502020204030204" pitchFamily="34" charset="0"/>
              </a:rPr>
              <a:t>ave</a:t>
            </a:r>
            <a:r>
              <a:rPr lang="en-US" sz="2000" b="1" dirty="0" smtClean="0">
                <a:solidFill>
                  <a:srgbClr val="003366"/>
                </a:solidFill>
                <a:latin typeface="Calibri" panose="020F0502020204030204" pitchFamily="34" charset="0"/>
              </a:rPr>
              <a:t>@enviroeconomics.ca </a:t>
            </a:r>
            <a:endParaRPr lang="en-US" sz="2000" b="1" dirty="0">
              <a:solidFill>
                <a:srgbClr val="003366"/>
              </a:solidFill>
              <a:latin typeface="Calibri" panose="020F0502020204030204" pitchFamily="34" charset="0"/>
            </a:endParaRPr>
          </a:p>
          <a:p>
            <a:pPr>
              <a:lnSpc>
                <a:spcPct val="30000"/>
              </a:lnSpc>
              <a:spcBef>
                <a:spcPct val="50000"/>
              </a:spcBef>
            </a:pPr>
            <a:endParaRPr lang="en-US" b="1" dirty="0" smtClean="0">
              <a:solidFill>
                <a:srgbClr val="003366"/>
              </a:solidFill>
              <a:latin typeface="Century Gothic" pitchFamily="34" charset="0"/>
            </a:endParaRPr>
          </a:p>
        </p:txBody>
      </p:sp>
      <p:pic>
        <p:nvPicPr>
          <p:cNvPr id="5" name="Picture 15" descr="logo dégradé final"/>
          <p:cNvPicPr>
            <a:picLocks noChangeAspect="1" noChangeArrowheads="1"/>
          </p:cNvPicPr>
          <p:nvPr/>
        </p:nvPicPr>
        <p:blipFill>
          <a:blip r:embed="rId4" cstate="print"/>
          <a:srcRect/>
          <a:stretch>
            <a:fillRect/>
          </a:stretch>
        </p:blipFill>
        <p:spPr bwMode="auto">
          <a:xfrm>
            <a:off x="571472" y="5357826"/>
            <a:ext cx="3694625" cy="9286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74" name="Picture 5" descr="IISD_BG_2logo"/>
          <p:cNvPicPr>
            <a:picLocks noChangeAspect="1" noChangeArrowheads="1"/>
          </p:cNvPicPr>
          <p:nvPr/>
        </p:nvPicPr>
        <p:blipFill>
          <a:blip r:embed="rId3" cstate="print"/>
          <a:srcRect/>
          <a:stretch>
            <a:fillRect/>
          </a:stretch>
        </p:blipFill>
        <p:spPr bwMode="auto">
          <a:xfrm>
            <a:off x="0" y="0"/>
            <a:ext cx="9144000" cy="6859588"/>
          </a:xfrm>
          <a:prstGeom prst="rect">
            <a:avLst/>
          </a:prstGeom>
          <a:noFill/>
          <a:ln w="9525">
            <a:noFill/>
            <a:miter lim="800000"/>
            <a:headEnd/>
            <a:tailEnd/>
          </a:ln>
        </p:spPr>
      </p:pic>
      <p:sp>
        <p:nvSpPr>
          <p:cNvPr id="3075" name="Rectangle 2"/>
          <p:cNvSpPr>
            <a:spLocks noGrp="1" noChangeArrowheads="1"/>
          </p:cNvSpPr>
          <p:nvPr>
            <p:ph type="title"/>
          </p:nvPr>
        </p:nvSpPr>
        <p:spPr>
          <a:xfrm>
            <a:off x="354908" y="366936"/>
            <a:ext cx="7772400" cy="685800"/>
          </a:xfrm>
        </p:spPr>
        <p:txBody>
          <a:bodyPr/>
          <a:lstStyle/>
          <a:p>
            <a:pPr algn="l" eaLnBrk="1" hangingPunct="1"/>
            <a:r>
              <a:rPr lang="en-US" sz="2800" b="1" dirty="0" smtClean="0">
                <a:solidFill>
                  <a:srgbClr val="003366"/>
                </a:solidFill>
                <a:latin typeface="Calibri" panose="020F0502020204030204" pitchFamily="34" charset="0"/>
              </a:rPr>
              <a:t>Subsidy, what Subsidy?</a:t>
            </a:r>
          </a:p>
        </p:txBody>
      </p:sp>
      <p:pic>
        <p:nvPicPr>
          <p:cNvPr id="5" name="Picture 15" descr="logo dégradé final"/>
          <p:cNvPicPr>
            <a:picLocks noChangeAspect="1" noChangeArrowheads="1"/>
          </p:cNvPicPr>
          <p:nvPr/>
        </p:nvPicPr>
        <p:blipFill>
          <a:blip r:embed="rId4" cstate="print"/>
          <a:srcRect/>
          <a:stretch>
            <a:fillRect/>
          </a:stretch>
        </p:blipFill>
        <p:spPr bwMode="auto">
          <a:xfrm>
            <a:off x="500034" y="5715016"/>
            <a:ext cx="3201988" cy="804863"/>
          </a:xfrm>
          <a:prstGeom prst="rect">
            <a:avLst/>
          </a:prstGeom>
          <a:noFill/>
          <a:ln w="9525">
            <a:noFill/>
            <a:miter lim="800000"/>
            <a:headEnd/>
            <a:tailEnd/>
          </a:ln>
        </p:spPr>
      </p:pic>
      <p:sp>
        <p:nvSpPr>
          <p:cNvPr id="6" name="Content Placeholder 5"/>
          <p:cNvSpPr>
            <a:spLocks noGrp="1"/>
          </p:cNvSpPr>
          <p:nvPr>
            <p:ph idx="1"/>
          </p:nvPr>
        </p:nvSpPr>
        <p:spPr>
          <a:xfrm>
            <a:off x="323528" y="1052736"/>
            <a:ext cx="8352928" cy="3888432"/>
          </a:xfrm>
        </p:spPr>
        <p:txBody>
          <a:bodyPr/>
          <a:lstStyle/>
          <a:p>
            <a:r>
              <a:rPr lang="en-GB" sz="2000" b="1" dirty="0" smtClean="0">
                <a:solidFill>
                  <a:srgbClr val="002060"/>
                </a:solidFill>
                <a:latin typeface="Calibri" panose="020F0502020204030204" pitchFamily="34" charset="0"/>
              </a:rPr>
              <a:t>A development view </a:t>
            </a:r>
            <a:r>
              <a:rPr lang="en-GB" sz="2000" dirty="0" smtClean="0">
                <a:solidFill>
                  <a:srgbClr val="002060"/>
                </a:solidFill>
                <a:latin typeface="Calibri" panose="020F0502020204030204" pitchFamily="34" charset="0"/>
              </a:rPr>
              <a:t>is where competitiveness is maintained through keeping taxes and royalty payments low to keep investment and activity levels high. </a:t>
            </a:r>
          </a:p>
          <a:p>
            <a:pPr lvl="1"/>
            <a:endParaRPr lang="en-GB" sz="2000" dirty="0" smtClean="0">
              <a:solidFill>
                <a:srgbClr val="002060"/>
              </a:solidFill>
              <a:latin typeface="Calibri" panose="020F0502020204030204" pitchFamily="34" charset="0"/>
              <a:ea typeface="+mn-ea"/>
              <a:cs typeface="+mn-cs"/>
            </a:endParaRPr>
          </a:p>
          <a:p>
            <a:r>
              <a:rPr lang="en-GB" sz="2000" dirty="0" smtClean="0">
                <a:solidFill>
                  <a:srgbClr val="002060"/>
                </a:solidFill>
                <a:latin typeface="Calibri" panose="020F0502020204030204" pitchFamily="34" charset="0"/>
              </a:rPr>
              <a:t>Under this view there are no subsidies, only responses to market pressures. </a:t>
            </a:r>
          </a:p>
          <a:p>
            <a:pPr lvl="1"/>
            <a:endParaRPr lang="en-GB" sz="2000" dirty="0" smtClean="0">
              <a:solidFill>
                <a:srgbClr val="002060"/>
              </a:solidFill>
              <a:latin typeface="Calibri" panose="020F0502020204030204" pitchFamily="34" charset="0"/>
              <a:ea typeface="+mn-ea"/>
              <a:cs typeface="+mn-cs"/>
            </a:endParaRPr>
          </a:p>
          <a:p>
            <a:r>
              <a:rPr lang="en-GB" sz="2000" dirty="0" smtClean="0">
                <a:solidFill>
                  <a:srgbClr val="002060"/>
                </a:solidFill>
                <a:latin typeface="Calibri" panose="020F0502020204030204" pitchFamily="34" charset="0"/>
              </a:rPr>
              <a:t>Incentives and programmes make the sector more competitive relative to other jurisdictions thereby attracting investment. </a:t>
            </a:r>
          </a:p>
          <a:p>
            <a:endParaRPr lang="en-GB" sz="2000" dirty="0">
              <a:solidFill>
                <a:srgbClr val="002060"/>
              </a:solidFill>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74" name="Picture 5" descr="IISD_BG_2logo"/>
          <p:cNvPicPr>
            <a:picLocks noChangeAspect="1" noChangeArrowheads="1"/>
          </p:cNvPicPr>
          <p:nvPr/>
        </p:nvPicPr>
        <p:blipFill>
          <a:blip r:embed="rId3" cstate="print"/>
          <a:srcRect/>
          <a:stretch>
            <a:fillRect/>
          </a:stretch>
        </p:blipFill>
        <p:spPr bwMode="auto">
          <a:xfrm>
            <a:off x="0" y="0"/>
            <a:ext cx="9144000" cy="6859588"/>
          </a:xfrm>
          <a:prstGeom prst="rect">
            <a:avLst/>
          </a:prstGeom>
          <a:noFill/>
          <a:ln w="9525">
            <a:noFill/>
            <a:miter lim="800000"/>
            <a:headEnd/>
            <a:tailEnd/>
          </a:ln>
        </p:spPr>
      </p:pic>
      <p:sp>
        <p:nvSpPr>
          <p:cNvPr id="3075" name="Rectangle 2"/>
          <p:cNvSpPr>
            <a:spLocks noGrp="1" noChangeArrowheads="1"/>
          </p:cNvSpPr>
          <p:nvPr>
            <p:ph type="title"/>
          </p:nvPr>
        </p:nvSpPr>
        <p:spPr>
          <a:xfrm>
            <a:off x="611560" y="188640"/>
            <a:ext cx="7772400" cy="685800"/>
          </a:xfrm>
        </p:spPr>
        <p:txBody>
          <a:bodyPr/>
          <a:lstStyle/>
          <a:p>
            <a:pPr algn="l" eaLnBrk="1" hangingPunct="1"/>
            <a:r>
              <a:rPr lang="en-CA" sz="3200" b="1" dirty="0" smtClean="0">
                <a:solidFill>
                  <a:srgbClr val="003366"/>
                </a:solidFill>
                <a:latin typeface="Calibri" panose="020F0502020204030204" pitchFamily="34" charset="0"/>
              </a:rPr>
              <a:t>A more balanced view </a:t>
            </a:r>
            <a:r>
              <a:rPr lang="en-CA" sz="1800" b="1" dirty="0" smtClean="0">
                <a:solidFill>
                  <a:srgbClr val="003366"/>
                </a:solidFill>
                <a:latin typeface="Calibri" panose="020F0502020204030204" pitchFamily="34" charset="0"/>
              </a:rPr>
              <a:t>(WTO)</a:t>
            </a:r>
            <a:endParaRPr lang="en-US" sz="3200" b="1" dirty="0" smtClean="0">
              <a:solidFill>
                <a:srgbClr val="003366"/>
              </a:solidFill>
              <a:latin typeface="Calibri" panose="020F0502020204030204" pitchFamily="34" charset="0"/>
            </a:endParaRPr>
          </a:p>
        </p:txBody>
      </p:sp>
      <p:pic>
        <p:nvPicPr>
          <p:cNvPr id="5" name="Picture 15" descr="logo dégradé final"/>
          <p:cNvPicPr>
            <a:picLocks noChangeAspect="1" noChangeArrowheads="1"/>
          </p:cNvPicPr>
          <p:nvPr/>
        </p:nvPicPr>
        <p:blipFill>
          <a:blip r:embed="rId4" cstate="print"/>
          <a:srcRect/>
          <a:stretch>
            <a:fillRect/>
          </a:stretch>
        </p:blipFill>
        <p:spPr bwMode="auto">
          <a:xfrm>
            <a:off x="500034" y="5715016"/>
            <a:ext cx="3201988" cy="804863"/>
          </a:xfrm>
          <a:prstGeom prst="rect">
            <a:avLst/>
          </a:prstGeom>
          <a:noFill/>
          <a:ln w="9525">
            <a:noFill/>
            <a:miter lim="800000"/>
            <a:headEnd/>
            <a:tailEnd/>
          </a:ln>
        </p:spPr>
      </p:pic>
      <p:sp>
        <p:nvSpPr>
          <p:cNvPr id="6" name="Content Placeholder 5"/>
          <p:cNvSpPr>
            <a:spLocks noGrp="1"/>
          </p:cNvSpPr>
          <p:nvPr>
            <p:ph idx="1"/>
          </p:nvPr>
        </p:nvSpPr>
        <p:spPr>
          <a:xfrm>
            <a:off x="323528" y="908720"/>
            <a:ext cx="8352928" cy="3888432"/>
          </a:xfrm>
        </p:spPr>
        <p:txBody>
          <a:bodyPr/>
          <a:lstStyle/>
          <a:p>
            <a:pPr marL="0" indent="0">
              <a:buNone/>
            </a:pPr>
            <a:r>
              <a:rPr lang="en-CA" sz="3000" dirty="0" smtClean="0">
                <a:solidFill>
                  <a:srgbClr val="002060"/>
                </a:solidFill>
                <a:latin typeface="Century Gothic" pitchFamily="34" charset="0"/>
                <a:ea typeface="+mn-ea"/>
                <a:cs typeface="+mn-cs"/>
              </a:rPr>
              <a:t> </a:t>
            </a:r>
            <a:r>
              <a:rPr lang="en-CA" sz="2400" b="1" dirty="0" smtClean="0">
                <a:solidFill>
                  <a:srgbClr val="002060"/>
                </a:solidFill>
                <a:latin typeface="Calibri" panose="020F0502020204030204" pitchFamily="34" charset="0"/>
              </a:rPr>
              <a:t>Identifies </a:t>
            </a:r>
            <a:r>
              <a:rPr lang="en-GB" sz="2400" b="1" dirty="0" smtClean="0">
                <a:solidFill>
                  <a:srgbClr val="002060"/>
                </a:solidFill>
                <a:latin typeface="Calibri" panose="020F0502020204030204" pitchFamily="34" charset="0"/>
              </a:rPr>
              <a:t>benefits that are </a:t>
            </a:r>
            <a:r>
              <a:rPr lang="en-GB" sz="2400" b="1" i="1" dirty="0" smtClean="0">
                <a:solidFill>
                  <a:srgbClr val="002060"/>
                </a:solidFill>
                <a:latin typeface="Calibri" panose="020F0502020204030204" pitchFamily="34" charset="0"/>
              </a:rPr>
              <a:t>otherwise not available</a:t>
            </a:r>
            <a:r>
              <a:rPr lang="en-GB" sz="2400" b="1" dirty="0" smtClean="0">
                <a:solidFill>
                  <a:srgbClr val="002060"/>
                </a:solidFill>
                <a:latin typeface="Calibri" panose="020F0502020204030204" pitchFamily="34" charset="0"/>
              </a:rPr>
              <a:t>, </a:t>
            </a:r>
          </a:p>
          <a:p>
            <a:pPr marL="914400" lvl="1" indent="-457200">
              <a:buFont typeface="+mj-lt"/>
              <a:buAutoNum type="arabicPeriod"/>
            </a:pPr>
            <a:r>
              <a:rPr lang="en-GB" sz="2000" dirty="0" smtClean="0">
                <a:solidFill>
                  <a:srgbClr val="002060"/>
                </a:solidFill>
                <a:latin typeface="Calibri" panose="020F0502020204030204" pitchFamily="34" charset="0"/>
                <a:ea typeface="+mn-ea"/>
                <a:cs typeface="+mn-cs"/>
              </a:rPr>
              <a:t>Government provides direct transfer of funds</a:t>
            </a:r>
          </a:p>
          <a:p>
            <a:pPr lvl="2"/>
            <a:r>
              <a:rPr lang="en-GB" sz="2000" dirty="0" smtClean="0">
                <a:solidFill>
                  <a:srgbClr val="002060"/>
                </a:solidFill>
                <a:latin typeface="Calibri" panose="020F0502020204030204" pitchFamily="34" charset="0"/>
                <a:ea typeface="+mn-ea"/>
                <a:cs typeface="+mn-cs"/>
              </a:rPr>
              <a:t>Grants and loans, equity infusions  </a:t>
            </a:r>
          </a:p>
          <a:p>
            <a:pPr marL="914400" lvl="1" indent="-457200">
              <a:buFont typeface="+mj-lt"/>
              <a:buAutoNum type="arabicPeriod"/>
            </a:pPr>
            <a:r>
              <a:rPr lang="en-GB" sz="2000" dirty="0" smtClean="0">
                <a:solidFill>
                  <a:srgbClr val="002060"/>
                </a:solidFill>
                <a:latin typeface="Calibri" panose="020F0502020204030204" pitchFamily="34" charset="0"/>
                <a:ea typeface="+mn-ea"/>
                <a:cs typeface="+mn-cs"/>
              </a:rPr>
              <a:t>Government revenue is foregone or not collected</a:t>
            </a:r>
          </a:p>
          <a:p>
            <a:pPr lvl="2"/>
            <a:r>
              <a:rPr lang="en-GB" sz="2000" dirty="0" smtClean="0">
                <a:solidFill>
                  <a:srgbClr val="002060"/>
                </a:solidFill>
                <a:latin typeface="Calibri" panose="020F0502020204030204" pitchFamily="34" charset="0"/>
                <a:ea typeface="+mn-ea"/>
                <a:cs typeface="+mn-cs"/>
              </a:rPr>
              <a:t>Tax expenditures  such as capital allowances </a:t>
            </a:r>
            <a:endParaRPr lang="en-CA" sz="2000" dirty="0" smtClean="0">
              <a:solidFill>
                <a:srgbClr val="002060"/>
              </a:solidFill>
              <a:latin typeface="Calibri" panose="020F0502020204030204" pitchFamily="34" charset="0"/>
              <a:ea typeface="+mn-ea"/>
              <a:cs typeface="+mn-cs"/>
            </a:endParaRPr>
          </a:p>
          <a:p>
            <a:pPr marL="914400" lvl="1" indent="-457200">
              <a:buFont typeface="+mj-lt"/>
              <a:buAutoNum type="arabicPeriod"/>
            </a:pPr>
            <a:r>
              <a:rPr lang="en-GB" sz="2000" dirty="0" smtClean="0">
                <a:solidFill>
                  <a:srgbClr val="002060"/>
                </a:solidFill>
                <a:latin typeface="Calibri" panose="020F0502020204030204" pitchFamily="34" charset="0"/>
                <a:ea typeface="+mn-ea"/>
                <a:cs typeface="+mn-cs"/>
              </a:rPr>
              <a:t>Government provides goods or services at below their economic value</a:t>
            </a:r>
          </a:p>
          <a:p>
            <a:pPr lvl="2"/>
            <a:r>
              <a:rPr lang="en-GB" sz="2000" dirty="0" smtClean="0">
                <a:solidFill>
                  <a:srgbClr val="002060"/>
                </a:solidFill>
                <a:latin typeface="Calibri" panose="020F0502020204030204" pitchFamily="34" charset="0"/>
                <a:ea typeface="+mn-ea"/>
                <a:cs typeface="+mn-cs"/>
              </a:rPr>
              <a:t>Royalties and royalty reductions, programmes</a:t>
            </a:r>
            <a:endParaRPr lang="en-CA" sz="2000" dirty="0" smtClean="0">
              <a:solidFill>
                <a:srgbClr val="002060"/>
              </a:solidFill>
              <a:latin typeface="Calibri" panose="020F0502020204030204" pitchFamily="34" charset="0"/>
              <a:ea typeface="+mn-ea"/>
              <a:cs typeface="+mn-cs"/>
            </a:endParaRPr>
          </a:p>
          <a:p>
            <a:pPr marL="914400" lvl="1" indent="-457200">
              <a:buFont typeface="+mj-lt"/>
              <a:buAutoNum type="arabicPeriod"/>
            </a:pPr>
            <a:r>
              <a:rPr lang="en-GB" sz="2000" dirty="0" smtClean="0">
                <a:solidFill>
                  <a:srgbClr val="002060"/>
                </a:solidFill>
                <a:latin typeface="Calibri" panose="020F0502020204030204" pitchFamily="34" charset="0"/>
                <a:ea typeface="+mn-ea"/>
                <a:cs typeface="+mn-cs"/>
              </a:rPr>
              <a:t>Government provides income or price support</a:t>
            </a:r>
          </a:p>
          <a:p>
            <a:pPr lvl="2"/>
            <a:r>
              <a:rPr lang="en-GB" sz="2000" dirty="0" smtClean="0">
                <a:solidFill>
                  <a:srgbClr val="002060"/>
                </a:solidFill>
                <a:latin typeface="Calibri" panose="020F0502020204030204" pitchFamily="34" charset="0"/>
                <a:ea typeface="+mn-ea"/>
                <a:cs typeface="+mn-cs"/>
              </a:rPr>
              <a:t>Consumer price supports </a:t>
            </a:r>
          </a:p>
          <a:p>
            <a:pPr lvl="2"/>
            <a:endParaRPr lang="en-CA" sz="2200" dirty="0" smtClean="0">
              <a:solidFill>
                <a:srgbClr val="002060"/>
              </a:solidFill>
              <a:latin typeface="Century Gothic" pitchFamily="34" charset="0"/>
              <a:ea typeface="+mn-ea"/>
              <a:cs typeface="+mn-cs"/>
            </a:endParaRPr>
          </a:p>
        </p:txBody>
      </p:sp>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74" name="Picture 5" descr="IISD_BG_2logo"/>
          <p:cNvPicPr>
            <a:picLocks noChangeAspect="1" noChangeArrowheads="1"/>
          </p:cNvPicPr>
          <p:nvPr/>
        </p:nvPicPr>
        <p:blipFill>
          <a:blip r:embed="rId3" cstate="print"/>
          <a:srcRect/>
          <a:stretch>
            <a:fillRect/>
          </a:stretch>
        </p:blipFill>
        <p:spPr bwMode="auto">
          <a:xfrm>
            <a:off x="0" y="0"/>
            <a:ext cx="9144000" cy="6859588"/>
          </a:xfrm>
          <a:prstGeom prst="rect">
            <a:avLst/>
          </a:prstGeom>
          <a:noFill/>
          <a:ln w="9525">
            <a:noFill/>
            <a:miter lim="800000"/>
            <a:headEnd/>
            <a:tailEnd/>
          </a:ln>
        </p:spPr>
      </p:pic>
      <p:sp>
        <p:nvSpPr>
          <p:cNvPr id="3075" name="Rectangle 2"/>
          <p:cNvSpPr>
            <a:spLocks noGrp="1" noChangeArrowheads="1"/>
          </p:cNvSpPr>
          <p:nvPr>
            <p:ph type="title"/>
          </p:nvPr>
        </p:nvSpPr>
        <p:spPr>
          <a:xfrm>
            <a:off x="571472" y="428604"/>
            <a:ext cx="7772400" cy="685800"/>
          </a:xfrm>
        </p:spPr>
        <p:txBody>
          <a:bodyPr/>
          <a:lstStyle/>
          <a:p>
            <a:pPr algn="l" eaLnBrk="1" hangingPunct="1"/>
            <a:r>
              <a:rPr lang="en-CA" sz="3200" b="1" dirty="0" smtClean="0">
                <a:solidFill>
                  <a:srgbClr val="003366"/>
                </a:solidFill>
                <a:latin typeface="Calibri" panose="020F0502020204030204" pitchFamily="34" charset="0"/>
              </a:rPr>
              <a:t>Canadian Case Study</a:t>
            </a:r>
            <a:endParaRPr lang="en-US" sz="3200" b="1" dirty="0" smtClean="0">
              <a:solidFill>
                <a:srgbClr val="003366"/>
              </a:solidFill>
              <a:latin typeface="Calibri" panose="020F0502020204030204" pitchFamily="34" charset="0"/>
            </a:endParaRPr>
          </a:p>
        </p:txBody>
      </p:sp>
      <p:pic>
        <p:nvPicPr>
          <p:cNvPr id="5" name="Picture 15" descr="logo dégradé final"/>
          <p:cNvPicPr>
            <a:picLocks noChangeAspect="1" noChangeArrowheads="1"/>
          </p:cNvPicPr>
          <p:nvPr/>
        </p:nvPicPr>
        <p:blipFill>
          <a:blip r:embed="rId4" cstate="print"/>
          <a:srcRect/>
          <a:stretch>
            <a:fillRect/>
          </a:stretch>
        </p:blipFill>
        <p:spPr bwMode="auto">
          <a:xfrm>
            <a:off x="500034" y="5715016"/>
            <a:ext cx="3201988" cy="804863"/>
          </a:xfrm>
          <a:prstGeom prst="rect">
            <a:avLst/>
          </a:prstGeom>
          <a:noFill/>
          <a:ln w="9525">
            <a:noFill/>
            <a:miter lim="800000"/>
            <a:headEnd/>
            <a:tailEnd/>
          </a:ln>
        </p:spPr>
      </p:pic>
      <p:sp>
        <p:nvSpPr>
          <p:cNvPr id="6" name="Content Placeholder 5"/>
          <p:cNvSpPr>
            <a:spLocks noGrp="1"/>
          </p:cNvSpPr>
          <p:nvPr>
            <p:ph idx="1"/>
          </p:nvPr>
        </p:nvSpPr>
        <p:spPr>
          <a:xfrm>
            <a:off x="323528" y="1052736"/>
            <a:ext cx="8352928" cy="3888432"/>
          </a:xfrm>
        </p:spPr>
        <p:txBody>
          <a:bodyPr/>
          <a:lstStyle/>
          <a:p>
            <a:pPr lvl="1">
              <a:buFont typeface="Arial" panose="020B0604020202020204" pitchFamily="34" charset="0"/>
              <a:buChar char="•"/>
            </a:pPr>
            <a:r>
              <a:rPr lang="en-CA" sz="2400" dirty="0" smtClean="0">
                <a:solidFill>
                  <a:srgbClr val="002060"/>
                </a:solidFill>
                <a:latin typeface="Calibri" panose="020F0502020204030204" pitchFamily="34" charset="0"/>
                <a:ea typeface="+mn-ea"/>
                <a:cs typeface="+mn-cs"/>
              </a:rPr>
              <a:t>Reveal subsidies to the upstream oil sector in Alberta, Saskatchewan and Newfoundland and Labrador, and by the federal government.  </a:t>
            </a:r>
          </a:p>
          <a:p>
            <a:pPr lvl="1">
              <a:buFont typeface="Arial" panose="020B0604020202020204" pitchFamily="34" charset="0"/>
              <a:buChar char="•"/>
            </a:pPr>
            <a:r>
              <a:rPr lang="en-CA" sz="2400" dirty="0" smtClean="0">
                <a:solidFill>
                  <a:srgbClr val="002060"/>
                </a:solidFill>
                <a:latin typeface="Calibri" panose="020F0502020204030204" pitchFamily="34" charset="0"/>
              </a:rPr>
              <a:t>Three core questions,</a:t>
            </a:r>
          </a:p>
          <a:p>
            <a:pPr marL="1371600" lvl="2" indent="-457200">
              <a:buFont typeface="+mj-lt"/>
              <a:buAutoNum type="arabicPeriod"/>
            </a:pPr>
            <a:r>
              <a:rPr lang="en-CA" sz="2200" dirty="0" smtClean="0">
                <a:solidFill>
                  <a:srgbClr val="002060"/>
                </a:solidFill>
                <a:latin typeface="Calibri" panose="020F0502020204030204" pitchFamily="34" charset="0"/>
                <a:ea typeface="+mn-ea"/>
                <a:cs typeface="+mn-cs"/>
              </a:rPr>
              <a:t>Identify subsidy policies for oil production</a:t>
            </a:r>
          </a:p>
          <a:p>
            <a:pPr marL="1371600" lvl="2" indent="-457200">
              <a:buFont typeface="+mj-lt"/>
              <a:buAutoNum type="arabicPeriod"/>
            </a:pPr>
            <a:r>
              <a:rPr lang="en-CA" sz="2200" dirty="0" smtClean="0">
                <a:solidFill>
                  <a:srgbClr val="002060"/>
                </a:solidFill>
                <a:latin typeface="Calibri" panose="020F0502020204030204" pitchFamily="34" charset="0"/>
                <a:ea typeface="+mn-ea"/>
                <a:cs typeface="+mn-cs"/>
              </a:rPr>
              <a:t>Quantify the value transfer between producers and government</a:t>
            </a:r>
          </a:p>
          <a:p>
            <a:pPr marL="1371600" lvl="2" indent="-457200">
              <a:buFont typeface="+mj-lt"/>
              <a:buAutoNum type="arabicPeriod"/>
            </a:pPr>
            <a:r>
              <a:rPr lang="en-CA" sz="2200" dirty="0" smtClean="0">
                <a:solidFill>
                  <a:srgbClr val="002060"/>
                </a:solidFill>
                <a:latin typeface="Calibri" panose="020F0502020204030204" pitchFamily="34" charset="0"/>
                <a:ea typeface="+mn-ea"/>
                <a:cs typeface="+mn-cs"/>
              </a:rPr>
              <a:t>Evaluate the environmental and economic and outcomes of these subsidies</a:t>
            </a:r>
          </a:p>
          <a:p>
            <a:pPr marL="1371600" lvl="2" indent="-457200">
              <a:buFont typeface="+mj-lt"/>
              <a:buAutoNum type="arabicPeriod"/>
            </a:pPr>
            <a:endParaRPr lang="en-CA" sz="2200" dirty="0">
              <a:solidFill>
                <a:srgbClr val="002060"/>
              </a:solidFill>
              <a:latin typeface="Calibri" panose="020F0502020204030204" pitchFamily="34" charset="0"/>
              <a:ea typeface="+mn-ea"/>
              <a:cs typeface="+mn-cs"/>
            </a:endParaRPr>
          </a:p>
          <a:p>
            <a:pPr lvl="1"/>
            <a:endParaRPr lang="en-CA" sz="2600" dirty="0" smtClean="0">
              <a:solidFill>
                <a:srgbClr val="002060"/>
              </a:solidFill>
              <a:latin typeface="Century Gothic" pitchFamily="34" charset="0"/>
              <a:ea typeface="+mn-ea"/>
              <a:cs typeface="+mn-cs"/>
            </a:endParaRPr>
          </a:p>
          <a:p>
            <a:pPr lvl="1"/>
            <a:endParaRPr lang="en-GB" sz="2600" b="1" dirty="0" smtClean="0">
              <a:solidFill>
                <a:srgbClr val="002060"/>
              </a:solidFill>
              <a:latin typeface="Century Gothic" pitchFamily="34" charset="0"/>
              <a:ea typeface="+mn-ea"/>
              <a:cs typeface="+mn-cs"/>
            </a:endParaRPr>
          </a:p>
        </p:txBody>
      </p:sp>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74" name="Picture 5" descr="IISD_BG_2logo"/>
          <p:cNvPicPr>
            <a:picLocks noChangeAspect="1" noChangeArrowheads="1"/>
          </p:cNvPicPr>
          <p:nvPr/>
        </p:nvPicPr>
        <p:blipFill>
          <a:blip r:embed="rId3" cstate="print"/>
          <a:srcRect/>
          <a:stretch>
            <a:fillRect/>
          </a:stretch>
        </p:blipFill>
        <p:spPr bwMode="auto">
          <a:xfrm>
            <a:off x="0" y="0"/>
            <a:ext cx="9144000" cy="6859588"/>
          </a:xfrm>
          <a:prstGeom prst="rect">
            <a:avLst/>
          </a:prstGeom>
          <a:noFill/>
          <a:ln w="9525">
            <a:noFill/>
            <a:miter lim="800000"/>
            <a:headEnd/>
            <a:tailEnd/>
          </a:ln>
        </p:spPr>
      </p:pic>
      <p:sp>
        <p:nvSpPr>
          <p:cNvPr id="3075" name="Rectangle 2"/>
          <p:cNvSpPr>
            <a:spLocks noGrp="1" noChangeArrowheads="1"/>
          </p:cNvSpPr>
          <p:nvPr>
            <p:ph type="title"/>
          </p:nvPr>
        </p:nvSpPr>
        <p:spPr>
          <a:xfrm>
            <a:off x="323528" y="378061"/>
            <a:ext cx="7772400" cy="685800"/>
          </a:xfrm>
        </p:spPr>
        <p:txBody>
          <a:bodyPr/>
          <a:lstStyle/>
          <a:p>
            <a:pPr algn="l" eaLnBrk="1" hangingPunct="1"/>
            <a:r>
              <a:rPr lang="en-CA" sz="2800" b="1" dirty="0" smtClean="0">
                <a:solidFill>
                  <a:srgbClr val="003366"/>
                </a:solidFill>
                <a:latin typeface="Calibri" panose="020F0502020204030204" pitchFamily="34" charset="0"/>
              </a:rPr>
              <a:t>Overview of Findings </a:t>
            </a:r>
            <a:endParaRPr lang="en-US" sz="2800" b="1" dirty="0" smtClean="0">
              <a:solidFill>
                <a:srgbClr val="003366"/>
              </a:solidFill>
              <a:latin typeface="Calibri" panose="020F0502020204030204" pitchFamily="34" charset="0"/>
            </a:endParaRPr>
          </a:p>
        </p:txBody>
      </p:sp>
      <p:pic>
        <p:nvPicPr>
          <p:cNvPr id="5" name="Picture 15" descr="logo dégradé final"/>
          <p:cNvPicPr>
            <a:picLocks noChangeAspect="1" noChangeArrowheads="1"/>
          </p:cNvPicPr>
          <p:nvPr/>
        </p:nvPicPr>
        <p:blipFill>
          <a:blip r:embed="rId4" cstate="print"/>
          <a:srcRect/>
          <a:stretch>
            <a:fillRect/>
          </a:stretch>
        </p:blipFill>
        <p:spPr bwMode="auto">
          <a:xfrm>
            <a:off x="500034" y="5715016"/>
            <a:ext cx="3201988" cy="804863"/>
          </a:xfrm>
          <a:prstGeom prst="rect">
            <a:avLst/>
          </a:prstGeom>
          <a:noFill/>
          <a:ln w="9525">
            <a:noFill/>
            <a:miter lim="800000"/>
            <a:headEnd/>
            <a:tailEnd/>
          </a:ln>
        </p:spPr>
      </p:pic>
      <p:sp>
        <p:nvSpPr>
          <p:cNvPr id="6" name="Content Placeholder 5"/>
          <p:cNvSpPr>
            <a:spLocks noGrp="1"/>
          </p:cNvSpPr>
          <p:nvPr>
            <p:ph idx="1"/>
          </p:nvPr>
        </p:nvSpPr>
        <p:spPr>
          <a:xfrm>
            <a:off x="323528" y="1052736"/>
            <a:ext cx="8352928" cy="3888432"/>
          </a:xfrm>
        </p:spPr>
        <p:txBody>
          <a:bodyPr/>
          <a:lstStyle/>
          <a:p>
            <a:pPr>
              <a:buFont typeface="Arial" panose="020B0604020202020204" pitchFamily="34" charset="0"/>
              <a:buChar char="•"/>
            </a:pPr>
            <a:r>
              <a:rPr lang="en-US" sz="2400" dirty="0" smtClean="0">
                <a:solidFill>
                  <a:srgbClr val="002060"/>
                </a:solidFill>
                <a:latin typeface="Calibri" panose="020F0502020204030204" pitchFamily="34" charset="0"/>
              </a:rPr>
              <a:t>Seek to increase activity, reduce the costs of exploration, drilling and development with tax breaks &amp; royalty reductions. </a:t>
            </a:r>
          </a:p>
          <a:p>
            <a:pPr lvl="1">
              <a:buFont typeface="Arial" panose="020B0604020202020204" pitchFamily="34" charset="0"/>
              <a:buChar char="•"/>
            </a:pPr>
            <a:r>
              <a:rPr lang="en-US" sz="2200" dirty="0" smtClean="0">
                <a:solidFill>
                  <a:srgbClr val="002060"/>
                </a:solidFill>
                <a:latin typeface="Calibri" panose="020F0502020204030204" pitchFamily="34" charset="0"/>
                <a:ea typeface="+mn-ea"/>
                <a:cs typeface="+mn-cs"/>
              </a:rPr>
              <a:t>Remaining federal government focus tax expenditures on exploration and development primarily.</a:t>
            </a:r>
          </a:p>
          <a:p>
            <a:pPr lvl="1">
              <a:buFont typeface="Arial" panose="020B0604020202020204" pitchFamily="34" charset="0"/>
              <a:buChar char="•"/>
            </a:pPr>
            <a:r>
              <a:rPr lang="en-US" sz="2200" dirty="0">
                <a:solidFill>
                  <a:srgbClr val="002060"/>
                </a:solidFill>
                <a:latin typeface="Calibri" panose="020F0502020204030204" pitchFamily="34" charset="0"/>
                <a:ea typeface="+mn-ea"/>
                <a:cs typeface="+mn-cs"/>
              </a:rPr>
              <a:t>Alberta’s 12 </a:t>
            </a:r>
            <a:r>
              <a:rPr lang="en-US" sz="2200" dirty="0" err="1">
                <a:solidFill>
                  <a:srgbClr val="002060"/>
                </a:solidFill>
                <a:latin typeface="Calibri" panose="020F0502020204030204" pitchFamily="34" charset="0"/>
                <a:ea typeface="+mn-ea"/>
                <a:cs typeface="+mn-cs"/>
              </a:rPr>
              <a:t>programmes</a:t>
            </a:r>
            <a:r>
              <a:rPr lang="en-US" sz="2200" dirty="0">
                <a:solidFill>
                  <a:srgbClr val="002060"/>
                </a:solidFill>
                <a:latin typeface="Calibri" panose="020F0502020204030204" pitchFamily="34" charset="0"/>
                <a:ea typeface="+mn-ea"/>
                <a:cs typeface="+mn-cs"/>
              </a:rPr>
              <a:t> provide both tax breaks and royalty reductions to drilling activity, with an annual value of $1.6 billion in 2009.   Royalties are forecast to be $6 Billion</a:t>
            </a:r>
          </a:p>
          <a:p>
            <a:pPr lvl="1">
              <a:buFont typeface="Arial" panose="020B0604020202020204" pitchFamily="34" charset="0"/>
              <a:buChar char="•"/>
            </a:pPr>
            <a:r>
              <a:rPr lang="en-US" sz="2200" dirty="0" smtClean="0">
                <a:solidFill>
                  <a:srgbClr val="002060"/>
                </a:solidFill>
                <a:latin typeface="Calibri" panose="020F0502020204030204" pitchFamily="34" charset="0"/>
                <a:ea typeface="+mn-ea"/>
                <a:cs typeface="+mn-cs"/>
              </a:rPr>
              <a:t>Saskatchewan </a:t>
            </a:r>
            <a:r>
              <a:rPr lang="en-US" sz="2200" dirty="0">
                <a:solidFill>
                  <a:srgbClr val="002060"/>
                </a:solidFill>
                <a:latin typeface="Calibri" panose="020F0502020204030204" pitchFamily="34" charset="0"/>
                <a:ea typeface="+mn-ea"/>
                <a:cs typeface="+mn-cs"/>
              </a:rPr>
              <a:t>is supporting exploration and development, primarily in conventional oil through 15 targeted </a:t>
            </a:r>
            <a:r>
              <a:rPr lang="en-US" sz="2200" dirty="0" err="1">
                <a:solidFill>
                  <a:srgbClr val="002060"/>
                </a:solidFill>
                <a:latin typeface="Calibri" panose="020F0502020204030204" pitchFamily="34" charset="0"/>
                <a:ea typeface="+mn-ea"/>
                <a:cs typeface="+mn-cs"/>
              </a:rPr>
              <a:t>programmes</a:t>
            </a:r>
            <a:r>
              <a:rPr lang="en-US" sz="2200" dirty="0">
                <a:solidFill>
                  <a:srgbClr val="002060"/>
                </a:solidFill>
                <a:latin typeface="Calibri" panose="020F0502020204030204" pitchFamily="34" charset="0"/>
                <a:ea typeface="+mn-ea"/>
                <a:cs typeface="+mn-cs"/>
              </a:rPr>
              <a:t> to increase drilling activity and well output.</a:t>
            </a:r>
          </a:p>
          <a:p>
            <a:pPr lvl="1">
              <a:buFont typeface="Arial" panose="020B0604020202020204" pitchFamily="34" charset="0"/>
              <a:buChar char="•"/>
            </a:pPr>
            <a:r>
              <a:rPr lang="en-US" sz="2200" dirty="0" smtClean="0">
                <a:solidFill>
                  <a:srgbClr val="002060"/>
                </a:solidFill>
                <a:latin typeface="Calibri" panose="020F0502020204030204" pitchFamily="34" charset="0"/>
                <a:ea typeface="+mn-ea"/>
                <a:cs typeface="+mn-cs"/>
              </a:rPr>
              <a:t>Newfoundland </a:t>
            </a:r>
            <a:r>
              <a:rPr lang="en-US" sz="2200" dirty="0">
                <a:solidFill>
                  <a:srgbClr val="002060"/>
                </a:solidFill>
                <a:latin typeface="Calibri" panose="020F0502020204030204" pitchFamily="34" charset="0"/>
                <a:ea typeface="+mn-ea"/>
                <a:cs typeface="+mn-cs"/>
              </a:rPr>
              <a:t>and Labrador has six targeted programs worth at least $30 million annually.</a:t>
            </a:r>
            <a:endParaRPr lang="en-CA" sz="2200" dirty="0">
              <a:solidFill>
                <a:srgbClr val="002060"/>
              </a:solidFill>
              <a:latin typeface="Calibri" panose="020F0502020204030204" pitchFamily="34" charset="0"/>
              <a:ea typeface="+mn-ea"/>
              <a:cs typeface="+mn-cs"/>
            </a:endParaRPr>
          </a:p>
          <a:p>
            <a:pPr lvl="1"/>
            <a:r>
              <a:rPr lang="en-US" dirty="0" smtClean="0">
                <a:latin typeface="Calibri" panose="020F0502020204030204" pitchFamily="34" charset="0"/>
              </a:rPr>
              <a:t>  </a:t>
            </a:r>
            <a:endParaRPr lang="en-CA" dirty="0" smtClean="0">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74" name="Picture 5" descr="IISD_BG_2logo"/>
          <p:cNvPicPr>
            <a:picLocks noChangeAspect="1" noChangeArrowheads="1"/>
          </p:cNvPicPr>
          <p:nvPr/>
        </p:nvPicPr>
        <p:blipFill>
          <a:blip r:embed="rId3" cstate="print"/>
          <a:srcRect/>
          <a:stretch>
            <a:fillRect/>
          </a:stretch>
        </p:blipFill>
        <p:spPr bwMode="auto">
          <a:xfrm>
            <a:off x="0" y="0"/>
            <a:ext cx="9144000" cy="6859588"/>
          </a:xfrm>
          <a:prstGeom prst="rect">
            <a:avLst/>
          </a:prstGeom>
          <a:noFill/>
          <a:ln w="9525">
            <a:noFill/>
            <a:miter lim="800000"/>
            <a:headEnd/>
            <a:tailEnd/>
          </a:ln>
        </p:spPr>
      </p:pic>
      <p:sp>
        <p:nvSpPr>
          <p:cNvPr id="3075" name="Rectangle 2"/>
          <p:cNvSpPr>
            <a:spLocks noGrp="1" noChangeArrowheads="1"/>
          </p:cNvSpPr>
          <p:nvPr>
            <p:ph type="title"/>
          </p:nvPr>
        </p:nvSpPr>
        <p:spPr>
          <a:xfrm>
            <a:off x="395536" y="154103"/>
            <a:ext cx="7772400" cy="685800"/>
          </a:xfrm>
        </p:spPr>
        <p:txBody>
          <a:bodyPr/>
          <a:lstStyle/>
          <a:p>
            <a:pPr algn="l" eaLnBrk="1" hangingPunct="1"/>
            <a:r>
              <a:rPr lang="en-CA" sz="2800" b="1" dirty="0" smtClean="0">
                <a:solidFill>
                  <a:srgbClr val="003366"/>
                </a:solidFill>
                <a:latin typeface="Calibri" panose="020F0502020204030204" pitchFamily="34" charset="0"/>
              </a:rPr>
              <a:t>GBC Recommendations 2013</a:t>
            </a:r>
            <a:endParaRPr lang="en-US" sz="2800" b="1" dirty="0" smtClean="0">
              <a:solidFill>
                <a:srgbClr val="003366"/>
              </a:solidFill>
              <a:latin typeface="Calibri" panose="020F0502020204030204" pitchFamily="34" charset="0"/>
            </a:endParaRPr>
          </a:p>
        </p:txBody>
      </p:sp>
      <p:pic>
        <p:nvPicPr>
          <p:cNvPr id="5" name="Picture 15" descr="logo dégradé final"/>
          <p:cNvPicPr>
            <a:picLocks noChangeAspect="1" noChangeArrowheads="1"/>
          </p:cNvPicPr>
          <p:nvPr/>
        </p:nvPicPr>
        <p:blipFill>
          <a:blip r:embed="rId4" cstate="print"/>
          <a:srcRect/>
          <a:stretch>
            <a:fillRect/>
          </a:stretch>
        </p:blipFill>
        <p:spPr bwMode="auto">
          <a:xfrm>
            <a:off x="500034" y="5715016"/>
            <a:ext cx="3201988" cy="804863"/>
          </a:xfrm>
          <a:prstGeom prst="rect">
            <a:avLst/>
          </a:prstGeom>
          <a:noFill/>
          <a:ln w="9525">
            <a:noFill/>
            <a:miter lim="800000"/>
            <a:headEnd/>
            <a:tailEnd/>
          </a:ln>
        </p:spPr>
      </p:pic>
      <p:sp>
        <p:nvSpPr>
          <p:cNvPr id="6" name="Content Placeholder 5"/>
          <p:cNvSpPr>
            <a:spLocks noGrp="1"/>
          </p:cNvSpPr>
          <p:nvPr>
            <p:ph idx="1"/>
          </p:nvPr>
        </p:nvSpPr>
        <p:spPr>
          <a:xfrm>
            <a:off x="395536" y="836712"/>
            <a:ext cx="8352928" cy="3888432"/>
          </a:xfrm>
        </p:spPr>
        <p:txBody>
          <a:bodyPr/>
          <a:lstStyle/>
          <a:p>
            <a:pPr marL="457200" indent="-457200">
              <a:buFont typeface="+mj-lt"/>
              <a:buAutoNum type="arabicPeriod"/>
            </a:pPr>
            <a:r>
              <a:rPr lang="en-CA" sz="2000" dirty="0" smtClean="0">
                <a:solidFill>
                  <a:srgbClr val="002060"/>
                </a:solidFill>
                <a:latin typeface="Calibri" panose="020F0502020204030204" pitchFamily="34" charset="0"/>
              </a:rPr>
              <a:t>Enable </a:t>
            </a:r>
            <a:r>
              <a:rPr lang="en-CA" sz="2000" dirty="0">
                <a:solidFill>
                  <a:srgbClr val="002060"/>
                </a:solidFill>
                <a:latin typeface="Calibri" panose="020F0502020204030204" pitchFamily="34" charset="0"/>
              </a:rPr>
              <a:t>Canadian Exploration Expenses (CEE) only for unsuccessful exploration</a:t>
            </a:r>
          </a:p>
          <a:p>
            <a:pPr lvl="1">
              <a:buFont typeface="Arial" panose="020B0604020202020204" pitchFamily="34" charset="0"/>
              <a:buChar char="•"/>
            </a:pPr>
            <a:r>
              <a:rPr lang="en-CA" sz="2000" dirty="0" smtClean="0">
                <a:solidFill>
                  <a:srgbClr val="002060"/>
                </a:solidFill>
                <a:latin typeface="Calibri" panose="020F0502020204030204" pitchFamily="34" charset="0"/>
              </a:rPr>
              <a:t>Deduct </a:t>
            </a:r>
            <a:r>
              <a:rPr lang="en-CA" sz="2000" dirty="0">
                <a:solidFill>
                  <a:srgbClr val="002060"/>
                </a:solidFill>
                <a:latin typeface="Calibri" panose="020F0502020204030204" pitchFamily="34" charset="0"/>
              </a:rPr>
              <a:t>100% of </a:t>
            </a:r>
            <a:r>
              <a:rPr lang="en-CA" sz="2000" dirty="0" smtClean="0">
                <a:solidFill>
                  <a:srgbClr val="002060"/>
                </a:solidFill>
                <a:latin typeface="Calibri" panose="020F0502020204030204" pitchFamily="34" charset="0"/>
              </a:rPr>
              <a:t>exploration </a:t>
            </a:r>
            <a:r>
              <a:rPr lang="en-CA" sz="2000" dirty="0">
                <a:solidFill>
                  <a:srgbClr val="002060"/>
                </a:solidFill>
                <a:latin typeface="Calibri" panose="020F0502020204030204" pitchFamily="34" charset="0"/>
              </a:rPr>
              <a:t>expenses from </a:t>
            </a:r>
            <a:r>
              <a:rPr lang="en-CA" sz="2000" dirty="0" smtClean="0">
                <a:solidFill>
                  <a:srgbClr val="002060"/>
                </a:solidFill>
                <a:latin typeface="Calibri" panose="020F0502020204030204" pitchFamily="34" charset="0"/>
              </a:rPr>
              <a:t>income </a:t>
            </a:r>
            <a:r>
              <a:rPr lang="en-CA" sz="2000" dirty="0">
                <a:solidFill>
                  <a:srgbClr val="002060"/>
                </a:solidFill>
                <a:latin typeface="Calibri" panose="020F0502020204030204" pitchFamily="34" charset="0"/>
              </a:rPr>
              <a:t>tax each year</a:t>
            </a:r>
          </a:p>
          <a:p>
            <a:pPr lvl="1">
              <a:buFont typeface="Arial" panose="020B0604020202020204" pitchFamily="34" charset="0"/>
              <a:buChar char="•"/>
            </a:pPr>
            <a:r>
              <a:rPr lang="en-CA" sz="2000" dirty="0" smtClean="0">
                <a:solidFill>
                  <a:srgbClr val="002060"/>
                </a:solidFill>
                <a:latin typeface="Calibri" panose="020F0502020204030204" pitchFamily="34" charset="0"/>
              </a:rPr>
              <a:t>Reclassified rate to apply </a:t>
            </a:r>
            <a:r>
              <a:rPr lang="en-CA" sz="2000" dirty="0">
                <a:solidFill>
                  <a:srgbClr val="002060"/>
                </a:solidFill>
                <a:latin typeface="Calibri" panose="020F0502020204030204" pitchFamily="34" charset="0"/>
              </a:rPr>
              <a:t>to </a:t>
            </a:r>
            <a:r>
              <a:rPr lang="en-CA" sz="2000" dirty="0" smtClean="0">
                <a:solidFill>
                  <a:srgbClr val="002060"/>
                </a:solidFill>
                <a:latin typeface="Calibri" panose="020F0502020204030204" pitchFamily="34" charset="0"/>
              </a:rPr>
              <a:t>unsuccessful </a:t>
            </a:r>
            <a:r>
              <a:rPr lang="en-CA" sz="2000" dirty="0">
                <a:solidFill>
                  <a:srgbClr val="002060"/>
                </a:solidFill>
                <a:latin typeface="Calibri" panose="020F0502020204030204" pitchFamily="34" charset="0"/>
              </a:rPr>
              <a:t>exploration </a:t>
            </a:r>
            <a:r>
              <a:rPr lang="en-CA" sz="2000" dirty="0" smtClean="0">
                <a:solidFill>
                  <a:srgbClr val="002060"/>
                </a:solidFill>
                <a:latin typeface="Calibri" panose="020F0502020204030204" pitchFamily="34" charset="0"/>
              </a:rPr>
              <a:t>expenses</a:t>
            </a:r>
          </a:p>
          <a:p>
            <a:pPr lvl="1">
              <a:buFont typeface="Arial" panose="020B0604020202020204" pitchFamily="34" charset="0"/>
              <a:buChar char="•"/>
            </a:pPr>
            <a:r>
              <a:rPr lang="en-CA" sz="2000" dirty="0">
                <a:solidFill>
                  <a:srgbClr val="002060"/>
                </a:solidFill>
                <a:latin typeface="Calibri" panose="020F0502020204030204" pitchFamily="34" charset="0"/>
              </a:rPr>
              <a:t>Some expenses are legitimate search costs (i.e. R&amp;D</a:t>
            </a:r>
            <a:r>
              <a:rPr lang="en-CA" sz="2000" dirty="0" smtClean="0">
                <a:solidFill>
                  <a:srgbClr val="002060"/>
                </a:solidFill>
                <a:latin typeface="Calibri" panose="020F0502020204030204" pitchFamily="34" charset="0"/>
              </a:rPr>
              <a:t>)</a:t>
            </a:r>
          </a:p>
          <a:p>
            <a:pPr lvl="1">
              <a:buFont typeface="Arial" panose="020B0604020202020204" pitchFamily="34" charset="0"/>
              <a:buChar char="•"/>
            </a:pPr>
            <a:r>
              <a:rPr lang="en-CA" sz="2000" dirty="0" smtClean="0">
                <a:solidFill>
                  <a:srgbClr val="002060"/>
                </a:solidFill>
                <a:latin typeface="Calibri" panose="020F0502020204030204" pitchFamily="34" charset="0"/>
              </a:rPr>
              <a:t>2007 to 2012</a:t>
            </a:r>
            <a:r>
              <a:rPr lang="en-CA" sz="2000" dirty="0">
                <a:solidFill>
                  <a:srgbClr val="002060"/>
                </a:solidFill>
                <a:latin typeface="Calibri" panose="020F0502020204030204" pitchFamily="34" charset="0"/>
              </a:rPr>
              <a:t>, dry wells </a:t>
            </a:r>
            <a:r>
              <a:rPr lang="en-CA" sz="2000" dirty="0" smtClean="0">
                <a:solidFill>
                  <a:srgbClr val="002060"/>
                </a:solidFill>
                <a:latin typeface="Calibri" panose="020F0502020204030204" pitchFamily="34" charset="0"/>
              </a:rPr>
              <a:t>not producing averaged </a:t>
            </a:r>
            <a:r>
              <a:rPr lang="en-CA" sz="2000" dirty="0">
                <a:solidFill>
                  <a:srgbClr val="002060"/>
                </a:solidFill>
                <a:latin typeface="Calibri" panose="020F0502020204030204" pitchFamily="34" charset="0"/>
              </a:rPr>
              <a:t>10% of </a:t>
            </a:r>
            <a:r>
              <a:rPr lang="en-CA" sz="2000" dirty="0" smtClean="0">
                <a:solidFill>
                  <a:srgbClr val="002060"/>
                </a:solidFill>
                <a:latin typeface="Calibri" panose="020F0502020204030204" pitchFamily="34" charset="0"/>
              </a:rPr>
              <a:t>all wells. </a:t>
            </a:r>
            <a:endParaRPr lang="en-CA" sz="2000" dirty="0">
              <a:solidFill>
                <a:srgbClr val="002060"/>
              </a:solidFill>
              <a:latin typeface="Calibri" panose="020F0502020204030204" pitchFamily="34" charset="0"/>
            </a:endParaRPr>
          </a:p>
          <a:p>
            <a:pPr lvl="1">
              <a:buFont typeface="Arial" panose="020B0604020202020204" pitchFamily="34" charset="0"/>
              <a:buChar char="•"/>
            </a:pPr>
            <a:r>
              <a:rPr lang="en-CA" sz="2000" dirty="0" smtClean="0">
                <a:solidFill>
                  <a:srgbClr val="002060"/>
                </a:solidFill>
                <a:latin typeface="Calibri" panose="020F0502020204030204" pitchFamily="34" charset="0"/>
              </a:rPr>
              <a:t>Saving could be $240 million year </a:t>
            </a:r>
          </a:p>
          <a:p>
            <a:pPr marL="457200" indent="-457200">
              <a:buFont typeface="+mj-lt"/>
              <a:buAutoNum type="arabicPeriod"/>
            </a:pPr>
            <a:endParaRPr lang="en-CA" sz="2000" dirty="0" smtClean="0">
              <a:solidFill>
                <a:srgbClr val="002060"/>
              </a:solidFill>
              <a:latin typeface="Calibri" panose="020F0502020204030204" pitchFamily="34" charset="0"/>
              <a:ea typeface="+mn-ea"/>
              <a:cs typeface="+mn-cs"/>
            </a:endParaRPr>
          </a:p>
          <a:p>
            <a:pPr marL="457200" indent="-457200">
              <a:buFont typeface="+mj-lt"/>
              <a:buAutoNum type="arabicPeriod"/>
            </a:pPr>
            <a:r>
              <a:rPr lang="en-CA" sz="2000" dirty="0" smtClean="0">
                <a:solidFill>
                  <a:srgbClr val="002060"/>
                </a:solidFill>
                <a:latin typeface="Calibri" panose="020F0502020204030204" pitchFamily="34" charset="0"/>
                <a:ea typeface="+mn-ea"/>
                <a:cs typeface="+mn-cs"/>
              </a:rPr>
              <a:t>Don’t </a:t>
            </a:r>
            <a:r>
              <a:rPr lang="en-CA" sz="2000" dirty="0">
                <a:solidFill>
                  <a:srgbClr val="002060"/>
                </a:solidFill>
                <a:latin typeface="Calibri" panose="020F0502020204030204" pitchFamily="34" charset="0"/>
                <a:ea typeface="+mn-ea"/>
                <a:cs typeface="+mn-cs"/>
              </a:rPr>
              <a:t>renew the Mineral Exploration Tax Credit (METC) for flow-through shares (mining</a:t>
            </a:r>
            <a:r>
              <a:rPr lang="en-CA" sz="2000" dirty="0" smtClean="0">
                <a:solidFill>
                  <a:srgbClr val="002060"/>
                </a:solidFill>
                <a:latin typeface="Calibri" panose="020F0502020204030204" pitchFamily="34" charset="0"/>
                <a:ea typeface="+mn-ea"/>
                <a:cs typeface="+mn-cs"/>
              </a:rPr>
              <a:t>)</a:t>
            </a:r>
          </a:p>
          <a:p>
            <a:pPr lvl="1">
              <a:buFont typeface="Arial" panose="020B0604020202020204" pitchFamily="34" charset="0"/>
              <a:buChar char="•"/>
            </a:pPr>
            <a:r>
              <a:rPr lang="en-CA" sz="2000" dirty="0">
                <a:solidFill>
                  <a:srgbClr val="002060"/>
                </a:solidFill>
                <a:latin typeface="Calibri" panose="020F0502020204030204" pitchFamily="34" charset="0"/>
              </a:rPr>
              <a:t>C</a:t>
            </a:r>
            <a:r>
              <a:rPr lang="en-CA" sz="2000" dirty="0" smtClean="0">
                <a:solidFill>
                  <a:srgbClr val="002060"/>
                </a:solidFill>
                <a:latin typeface="Calibri" panose="020F0502020204030204" pitchFamily="34" charset="0"/>
              </a:rPr>
              <a:t>omplements </a:t>
            </a:r>
            <a:r>
              <a:rPr lang="en-CA" sz="2000" dirty="0">
                <a:solidFill>
                  <a:srgbClr val="002060"/>
                </a:solidFill>
                <a:latin typeface="Calibri" panose="020F0502020204030204" pitchFamily="34" charset="0"/>
              </a:rPr>
              <a:t>flow-through shares, enabling individuals who invest in flow-through shares to claim an </a:t>
            </a:r>
            <a:r>
              <a:rPr lang="en-CA" sz="2000" dirty="0" smtClean="0">
                <a:solidFill>
                  <a:srgbClr val="002060"/>
                </a:solidFill>
                <a:latin typeface="Calibri" panose="020F0502020204030204" pitchFamily="34" charset="0"/>
              </a:rPr>
              <a:t>amount </a:t>
            </a:r>
            <a:r>
              <a:rPr lang="en-CA" sz="2000" dirty="0">
                <a:solidFill>
                  <a:srgbClr val="002060"/>
                </a:solidFill>
                <a:latin typeface="Calibri" panose="020F0502020204030204" pitchFamily="34" charset="0"/>
              </a:rPr>
              <a:t>equal to 15% of specified mineral exploration expenses incurred </a:t>
            </a:r>
            <a:endParaRPr lang="en-CA" sz="2000" dirty="0" smtClean="0">
              <a:solidFill>
                <a:srgbClr val="002060"/>
              </a:solidFill>
              <a:latin typeface="Calibri" panose="020F0502020204030204" pitchFamily="34" charset="0"/>
            </a:endParaRPr>
          </a:p>
          <a:p>
            <a:pPr lvl="1">
              <a:buFont typeface="Arial" panose="020B0604020202020204" pitchFamily="34" charset="0"/>
              <a:buChar char="•"/>
            </a:pPr>
            <a:r>
              <a:rPr lang="en-CA" sz="2000" dirty="0" smtClean="0">
                <a:solidFill>
                  <a:srgbClr val="002060"/>
                </a:solidFill>
                <a:latin typeface="Calibri" panose="020F0502020204030204" pitchFamily="34" charset="0"/>
              </a:rPr>
              <a:t>$100 </a:t>
            </a:r>
            <a:r>
              <a:rPr lang="en-CA" sz="2000" dirty="0">
                <a:solidFill>
                  <a:srgbClr val="002060"/>
                </a:solidFill>
                <a:latin typeface="Calibri" panose="020F0502020204030204" pitchFamily="34" charset="0"/>
              </a:rPr>
              <a:t>million per renewal </a:t>
            </a:r>
            <a:r>
              <a:rPr lang="en-CA" sz="2000">
                <a:solidFill>
                  <a:srgbClr val="002060"/>
                </a:solidFill>
                <a:latin typeface="Calibri" panose="020F0502020204030204" pitchFamily="34" charset="0"/>
              </a:rPr>
              <a:t>(</a:t>
            </a:r>
            <a:r>
              <a:rPr lang="en-CA" sz="2000" smtClean="0">
                <a:solidFill>
                  <a:srgbClr val="002060"/>
                </a:solidFill>
                <a:latin typeface="Calibri" panose="020F0502020204030204" pitchFamily="34" charset="0"/>
              </a:rPr>
              <a:t>over 2 years)</a:t>
            </a:r>
            <a:endParaRPr lang="en-CA" sz="2000" dirty="0">
              <a:solidFill>
                <a:srgbClr val="002060"/>
              </a:solidFill>
              <a:latin typeface="Calibri" panose="020F0502020204030204" pitchFamily="34" charset="0"/>
            </a:endParaRPr>
          </a:p>
        </p:txBody>
      </p:sp>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74" name="Picture 5" descr="IISD_BG_2logo"/>
          <p:cNvPicPr>
            <a:picLocks noChangeAspect="1" noChangeArrowheads="1"/>
          </p:cNvPicPr>
          <p:nvPr/>
        </p:nvPicPr>
        <p:blipFill>
          <a:blip r:embed="rId3" cstate="print"/>
          <a:srcRect/>
          <a:stretch>
            <a:fillRect/>
          </a:stretch>
        </p:blipFill>
        <p:spPr bwMode="auto">
          <a:xfrm>
            <a:off x="0" y="-1588"/>
            <a:ext cx="9144000" cy="6859588"/>
          </a:xfrm>
          <a:prstGeom prst="rect">
            <a:avLst/>
          </a:prstGeom>
          <a:noFill/>
          <a:ln w="9525">
            <a:noFill/>
            <a:miter lim="800000"/>
            <a:headEnd/>
            <a:tailEnd/>
          </a:ln>
        </p:spPr>
      </p:pic>
      <p:pic>
        <p:nvPicPr>
          <p:cNvPr id="5" name="Picture 15" descr="logo dégradé final"/>
          <p:cNvPicPr>
            <a:picLocks noChangeAspect="1" noChangeArrowheads="1"/>
          </p:cNvPicPr>
          <p:nvPr/>
        </p:nvPicPr>
        <p:blipFill>
          <a:blip r:embed="rId4" cstate="print"/>
          <a:srcRect/>
          <a:stretch>
            <a:fillRect/>
          </a:stretch>
        </p:blipFill>
        <p:spPr bwMode="auto">
          <a:xfrm>
            <a:off x="500034" y="5715016"/>
            <a:ext cx="3201988" cy="804863"/>
          </a:xfrm>
          <a:prstGeom prst="rect">
            <a:avLst/>
          </a:prstGeom>
          <a:noFill/>
          <a:ln w="9525">
            <a:noFill/>
            <a:miter lim="800000"/>
            <a:headEnd/>
            <a:tailEnd/>
          </a:ln>
        </p:spPr>
      </p:pic>
      <p:sp>
        <p:nvSpPr>
          <p:cNvPr id="6" name="Content Placeholder 5"/>
          <p:cNvSpPr>
            <a:spLocks noGrp="1"/>
          </p:cNvSpPr>
          <p:nvPr>
            <p:ph idx="1"/>
          </p:nvPr>
        </p:nvSpPr>
        <p:spPr>
          <a:xfrm>
            <a:off x="323528" y="1052736"/>
            <a:ext cx="8352928" cy="3888432"/>
          </a:xfrm>
        </p:spPr>
        <p:txBody>
          <a:bodyPr/>
          <a:lstStyle/>
          <a:p>
            <a:pPr>
              <a:buNone/>
            </a:pPr>
            <a:r>
              <a:rPr lang="en-US" dirty="0" smtClean="0"/>
              <a:t> </a:t>
            </a:r>
            <a:endParaRPr lang="en-CA" dirty="0" smtClean="0"/>
          </a:p>
        </p:txBody>
      </p:sp>
      <p:sp>
        <p:nvSpPr>
          <p:cNvPr id="8" name="Rectangle 3"/>
          <p:cNvSpPr>
            <a:spLocks noChangeArrowheads="1"/>
          </p:cNvSpPr>
          <p:nvPr/>
        </p:nvSpPr>
        <p:spPr bwMode="auto">
          <a:xfrm rot="20700000">
            <a:off x="978315" y="334652"/>
            <a:ext cx="6719316" cy="4429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r>
              <a:rPr lang="en-US" sz="4400" b="1" u="sng" dirty="0" smtClean="0">
                <a:solidFill>
                  <a:schemeClr val="accent6">
                    <a:lumMod val="50000"/>
                  </a:schemeClr>
                </a:solidFill>
                <a:latin typeface="Calibri"/>
                <a:cs typeface="Calibri"/>
              </a:rPr>
              <a:t>Warning</a:t>
            </a:r>
            <a:r>
              <a:rPr lang="en-US" sz="3600" b="1" dirty="0" smtClean="0">
                <a:solidFill>
                  <a:schemeClr val="accent6">
                    <a:lumMod val="50000"/>
                  </a:schemeClr>
                </a:solidFill>
                <a:latin typeface="Calibri"/>
                <a:cs typeface="Calibri"/>
              </a:rPr>
              <a:t>: Subsidies are highly addictive.  There are harmful to you, your wallet and your economic ideals.  Users of subsidies can expect severe withdrawal as the fiscal cliff threatens the uplift. Proceed with caution.</a:t>
            </a:r>
            <a:endParaRPr lang="en-US" sz="4000" b="1" dirty="0" smtClean="0">
              <a:solidFill>
                <a:schemeClr val="accent6">
                  <a:lumMod val="50000"/>
                </a:schemeClr>
              </a:solidFill>
              <a:latin typeface="Calibri"/>
              <a:cs typeface="Calibri"/>
            </a:endParaRPr>
          </a:p>
          <a:p>
            <a:pPr marL="514350" indent="-514350">
              <a:spcBef>
                <a:spcPct val="20000"/>
              </a:spcBef>
              <a:buFont typeface="+mj-lt"/>
              <a:buAutoNum type="arabicPeriod"/>
            </a:pPr>
            <a:endParaRPr lang="en-US" sz="4000" b="1" dirty="0">
              <a:solidFill>
                <a:schemeClr val="accent6"/>
              </a:solidFill>
              <a:latin typeface="Calibri"/>
              <a:cs typeface="Calibri"/>
            </a:endParaRPr>
          </a:p>
        </p:txBody>
      </p:sp>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74" name="Picture 5" descr="IISD_BG_2logo"/>
          <p:cNvPicPr>
            <a:picLocks noChangeAspect="1" noChangeArrowheads="1"/>
          </p:cNvPicPr>
          <p:nvPr/>
        </p:nvPicPr>
        <p:blipFill>
          <a:blip r:embed="rId3" cstate="print"/>
          <a:srcRect/>
          <a:stretch>
            <a:fillRect/>
          </a:stretch>
        </p:blipFill>
        <p:spPr bwMode="auto">
          <a:xfrm>
            <a:off x="0" y="-1588"/>
            <a:ext cx="9144000" cy="6859588"/>
          </a:xfrm>
          <a:prstGeom prst="rect">
            <a:avLst/>
          </a:prstGeom>
          <a:noFill/>
          <a:ln w="9525">
            <a:noFill/>
            <a:miter lim="800000"/>
            <a:headEnd/>
            <a:tailEnd/>
          </a:ln>
        </p:spPr>
      </p:pic>
      <p:pic>
        <p:nvPicPr>
          <p:cNvPr id="5" name="Picture 15" descr="logo dégradé final"/>
          <p:cNvPicPr>
            <a:picLocks noChangeAspect="1" noChangeArrowheads="1"/>
          </p:cNvPicPr>
          <p:nvPr/>
        </p:nvPicPr>
        <p:blipFill>
          <a:blip r:embed="rId4" cstate="print"/>
          <a:srcRect/>
          <a:stretch>
            <a:fillRect/>
          </a:stretch>
        </p:blipFill>
        <p:spPr bwMode="auto">
          <a:xfrm>
            <a:off x="500034" y="5715016"/>
            <a:ext cx="3201988" cy="804863"/>
          </a:xfrm>
          <a:prstGeom prst="rect">
            <a:avLst/>
          </a:prstGeom>
          <a:noFill/>
          <a:ln w="9525">
            <a:noFill/>
            <a:miter lim="800000"/>
            <a:headEnd/>
            <a:tailEnd/>
          </a:ln>
        </p:spPr>
      </p:pic>
      <p:sp>
        <p:nvSpPr>
          <p:cNvPr id="6" name="Content Placeholder 5"/>
          <p:cNvSpPr>
            <a:spLocks noGrp="1"/>
          </p:cNvSpPr>
          <p:nvPr>
            <p:ph idx="1"/>
          </p:nvPr>
        </p:nvSpPr>
        <p:spPr>
          <a:xfrm>
            <a:off x="323528" y="1052736"/>
            <a:ext cx="8352928" cy="3888432"/>
          </a:xfrm>
        </p:spPr>
        <p:txBody>
          <a:bodyPr/>
          <a:lstStyle/>
          <a:p>
            <a:pPr>
              <a:buNone/>
            </a:pPr>
            <a:r>
              <a:rPr lang="en-US" dirty="0" smtClean="0"/>
              <a:t> </a:t>
            </a:r>
            <a:endParaRPr lang="en-CA" dirty="0" smtClean="0"/>
          </a:p>
        </p:txBody>
      </p:sp>
      <p:sp>
        <p:nvSpPr>
          <p:cNvPr id="8" name="TextBox 7"/>
          <p:cNvSpPr txBox="1"/>
          <p:nvPr/>
        </p:nvSpPr>
        <p:spPr>
          <a:xfrm>
            <a:off x="76200" y="0"/>
            <a:ext cx="5105400" cy="461665"/>
          </a:xfrm>
          <a:prstGeom prst="rect">
            <a:avLst/>
          </a:prstGeom>
          <a:noFill/>
        </p:spPr>
        <p:txBody>
          <a:bodyPr wrap="square" rtlCol="0">
            <a:spAutoFit/>
          </a:bodyPr>
          <a:lstStyle/>
          <a:p>
            <a:r>
              <a:rPr lang="en-CA" b="1" dirty="0" smtClean="0">
                <a:solidFill>
                  <a:schemeClr val="accent2">
                    <a:lumMod val="50000"/>
                  </a:schemeClr>
                </a:solidFill>
                <a:latin typeface="Calibri" panose="020F0502020204030204" pitchFamily="34" charset="0"/>
              </a:rPr>
              <a:t>Why we care, Minding the Gap  </a:t>
            </a:r>
            <a:endParaRPr lang="en-CA" b="1" dirty="0">
              <a:solidFill>
                <a:schemeClr val="accent2">
                  <a:lumMod val="50000"/>
                </a:schemeClr>
              </a:solidFill>
              <a:latin typeface="Calibri" panose="020F0502020204030204" pitchFamily="34" charset="0"/>
            </a:endParaRPr>
          </a:p>
        </p:txBody>
      </p:sp>
      <p:graphicFrame>
        <p:nvGraphicFramePr>
          <p:cNvPr id="9" name="Chart 8"/>
          <p:cNvGraphicFramePr>
            <a:graphicFrameLocks/>
          </p:cNvGraphicFramePr>
          <p:nvPr>
            <p:extLst>
              <p:ext uri="{D42A27DB-BD31-4B8C-83A1-F6EECF244321}">
                <p14:modId xmlns:p14="http://schemas.microsoft.com/office/powerpoint/2010/main" val="2578339737"/>
              </p:ext>
            </p:extLst>
          </p:nvPr>
        </p:nvGraphicFramePr>
        <p:xfrm>
          <a:off x="0" y="230832"/>
          <a:ext cx="8991600" cy="6352847"/>
        </p:xfrm>
        <a:graphic>
          <a:graphicData uri="http://schemas.openxmlformats.org/drawingml/2006/chart">
            <c:chart xmlns:c="http://schemas.openxmlformats.org/drawingml/2006/chart" xmlns:r="http://schemas.openxmlformats.org/officeDocument/2006/relationships" r:id="rId5"/>
          </a:graphicData>
        </a:graphic>
      </p:graphicFrame>
      <p:sp>
        <p:nvSpPr>
          <p:cNvPr id="10" name="Bent-Up Arrow 9"/>
          <p:cNvSpPr/>
          <p:nvPr/>
        </p:nvSpPr>
        <p:spPr>
          <a:xfrm rot="17057832">
            <a:off x="3347057" y="4782442"/>
            <a:ext cx="850392" cy="333004"/>
          </a:xfrm>
          <a:prstGeom prst="bentUp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Bent-Up Arrow 10"/>
          <p:cNvSpPr/>
          <p:nvPr/>
        </p:nvSpPr>
        <p:spPr>
          <a:xfrm rot="5400000" flipV="1">
            <a:off x="3768199" y="880002"/>
            <a:ext cx="922581" cy="381777"/>
          </a:xfrm>
          <a:prstGeom prst="bentUp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Flowchart: Connector 11"/>
          <p:cNvSpPr/>
          <p:nvPr/>
        </p:nvSpPr>
        <p:spPr>
          <a:xfrm>
            <a:off x="4572000" y="1905000"/>
            <a:ext cx="1219200" cy="1219200"/>
          </a:xfrm>
          <a:prstGeom prst="flowChartConnector">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400" b="1" dirty="0">
                <a:solidFill>
                  <a:srgbClr val="000000"/>
                </a:solidFill>
                <a:latin typeface="Calibri" panose="020F0502020204030204" pitchFamily="34" charset="0"/>
              </a:rPr>
              <a:t>223 to </a:t>
            </a:r>
            <a:r>
              <a:rPr lang="en-US" sz="1400" b="1" dirty="0" smtClean="0">
                <a:solidFill>
                  <a:srgbClr val="000000"/>
                </a:solidFill>
                <a:latin typeface="Calibri" panose="020F0502020204030204" pitchFamily="34" charset="0"/>
              </a:rPr>
              <a:t>607 </a:t>
            </a:r>
            <a:r>
              <a:rPr lang="en-US" sz="1400" b="1" dirty="0">
                <a:solidFill>
                  <a:srgbClr val="000000"/>
                </a:solidFill>
                <a:latin typeface="Calibri" panose="020F0502020204030204" pitchFamily="34" charset="0"/>
              </a:rPr>
              <a:t>Mt in </a:t>
            </a:r>
            <a:r>
              <a:rPr lang="en-US" sz="1400" b="1" dirty="0" smtClean="0">
                <a:solidFill>
                  <a:srgbClr val="000000"/>
                </a:solidFill>
                <a:latin typeface="Calibri" panose="020F0502020204030204" pitchFamily="34" charset="0"/>
              </a:rPr>
              <a:t>2020</a:t>
            </a:r>
            <a:endParaRPr lang="en-US" sz="1400" b="1" dirty="0">
              <a:solidFill>
                <a:srgbClr val="000000"/>
              </a:solidFill>
              <a:latin typeface="Calibri" panose="020F0502020204030204" pitchFamily="34" charset="0"/>
            </a:endParaRPr>
          </a:p>
        </p:txBody>
      </p:sp>
      <p:sp>
        <p:nvSpPr>
          <p:cNvPr id="13" name="Flowchart: Connector 12"/>
          <p:cNvSpPr/>
          <p:nvPr/>
        </p:nvSpPr>
        <p:spPr>
          <a:xfrm>
            <a:off x="3012320" y="2926830"/>
            <a:ext cx="1219200" cy="1219200"/>
          </a:xfrm>
          <a:prstGeom prst="flowChartConnector">
            <a:avLst/>
          </a:prstGeom>
          <a:noFill/>
          <a:ln>
            <a:gradFill>
              <a:gsLst>
                <a:gs pos="14935">
                  <a:schemeClr val="accent2">
                    <a:lumMod val="75000"/>
                  </a:schemeClr>
                </a:gs>
                <a:gs pos="58442">
                  <a:schemeClr val="accent2">
                    <a:lumMod val="60000"/>
                    <a:lumOff val="40000"/>
                  </a:schemeClr>
                </a:gs>
                <a:gs pos="78500">
                  <a:schemeClr val="accent2">
                    <a:lumMod val="75000"/>
                  </a:schemeClr>
                </a:gs>
                <a:gs pos="74000">
                  <a:schemeClr val="accent2">
                    <a:lumMod val="75000"/>
                  </a:schemeClr>
                </a:gs>
                <a:gs pos="83000">
                  <a:schemeClr val="accent2">
                    <a:lumMod val="60000"/>
                    <a:lumOff val="40000"/>
                  </a:schemeClr>
                </a:gs>
                <a:gs pos="100000">
                  <a:schemeClr val="accent2">
                    <a:lumMod val="40000"/>
                    <a:lumOff val="6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400" b="1" dirty="0" smtClean="0">
                <a:solidFill>
                  <a:srgbClr val="000000"/>
                </a:solidFill>
                <a:latin typeface="Calibri" panose="020F0502020204030204" pitchFamily="34" charset="0"/>
                <a:ea typeface="ＭＳ Ｐゴシック" charset="0"/>
              </a:rPr>
              <a:t>105 Mt to target  </a:t>
            </a:r>
            <a:endParaRPr lang="en-US" sz="1400" b="1" dirty="0">
              <a:solidFill>
                <a:srgbClr val="000000"/>
              </a:solidFill>
              <a:latin typeface="Calibri" panose="020F0502020204030204" pitchFamily="34" charset="0"/>
              <a:ea typeface="ＭＳ Ｐゴシック" charset="0"/>
            </a:endParaRPr>
          </a:p>
        </p:txBody>
      </p:sp>
    </p:spTree>
    <p:extLst>
      <p:ext uri="{BB962C8B-B14F-4D97-AF65-F5344CB8AC3E}">
        <p14:creationId xmlns:p14="http://schemas.microsoft.com/office/powerpoint/2010/main" val="3427543822"/>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74" name="Picture 5" descr="IISD_BG_2logo"/>
          <p:cNvPicPr>
            <a:picLocks noChangeAspect="1" noChangeArrowheads="1"/>
          </p:cNvPicPr>
          <p:nvPr/>
        </p:nvPicPr>
        <p:blipFill>
          <a:blip r:embed="rId3" cstate="print"/>
          <a:srcRect/>
          <a:stretch>
            <a:fillRect/>
          </a:stretch>
        </p:blipFill>
        <p:spPr bwMode="auto">
          <a:xfrm>
            <a:off x="0" y="0"/>
            <a:ext cx="9144000" cy="6859588"/>
          </a:xfrm>
          <a:prstGeom prst="rect">
            <a:avLst/>
          </a:prstGeom>
          <a:noFill/>
          <a:ln w="9525">
            <a:noFill/>
            <a:miter lim="800000"/>
            <a:headEnd/>
            <a:tailEnd/>
          </a:ln>
        </p:spPr>
      </p:pic>
      <p:sp>
        <p:nvSpPr>
          <p:cNvPr id="3075" name="Rectangle 2"/>
          <p:cNvSpPr>
            <a:spLocks noGrp="1" noChangeArrowheads="1"/>
          </p:cNvSpPr>
          <p:nvPr>
            <p:ph type="title"/>
          </p:nvPr>
        </p:nvSpPr>
        <p:spPr>
          <a:xfrm>
            <a:off x="539552" y="404664"/>
            <a:ext cx="7772400" cy="685800"/>
          </a:xfrm>
        </p:spPr>
        <p:txBody>
          <a:bodyPr/>
          <a:lstStyle/>
          <a:p>
            <a:pPr algn="l" eaLnBrk="1" hangingPunct="1"/>
            <a:r>
              <a:rPr lang="en-US" sz="2800" b="1" dirty="0" smtClean="0">
                <a:solidFill>
                  <a:srgbClr val="003366"/>
                </a:solidFill>
                <a:latin typeface="Calibri" panose="020F0502020204030204" pitchFamily="34" charset="0"/>
              </a:rPr>
              <a:t>The Carbon Policy Merit Order </a:t>
            </a:r>
          </a:p>
        </p:txBody>
      </p:sp>
      <p:sp>
        <p:nvSpPr>
          <p:cNvPr id="9219" name="Rectangle 3"/>
          <p:cNvSpPr>
            <a:spLocks noGrp="1" noChangeArrowheads="1"/>
          </p:cNvSpPr>
          <p:nvPr>
            <p:ph type="body" idx="1"/>
          </p:nvPr>
        </p:nvSpPr>
        <p:spPr>
          <a:xfrm>
            <a:off x="683568" y="1263833"/>
            <a:ext cx="8001056" cy="4214813"/>
          </a:xfrm>
        </p:spPr>
        <p:txBody>
          <a:bodyPr/>
          <a:lstStyle/>
          <a:p>
            <a:pPr marL="514350" indent="-514350" eaLnBrk="1" hangingPunct="1">
              <a:lnSpc>
                <a:spcPct val="90000"/>
              </a:lnSpc>
              <a:buFont typeface="+mj-lt"/>
              <a:buAutoNum type="arabicPeriod"/>
            </a:pPr>
            <a:r>
              <a:rPr lang="en-US" sz="2400" dirty="0" smtClean="0">
                <a:solidFill>
                  <a:srgbClr val="002060"/>
                </a:solidFill>
                <a:latin typeface="Calibri" panose="020F0502020204030204" pitchFamily="34" charset="0"/>
              </a:rPr>
              <a:t>Remove regulatory barriers </a:t>
            </a:r>
          </a:p>
          <a:p>
            <a:pPr marL="914400" lvl="1" indent="-457200" eaLnBrk="1" hangingPunct="1">
              <a:lnSpc>
                <a:spcPct val="90000"/>
              </a:lnSpc>
            </a:pPr>
            <a:r>
              <a:rPr lang="en-US" sz="2200" dirty="0" smtClean="0">
                <a:solidFill>
                  <a:srgbClr val="002060"/>
                </a:solidFill>
                <a:latin typeface="Calibri" panose="020F0502020204030204" pitchFamily="34" charset="0"/>
              </a:rPr>
              <a:t>Often favor incumbents</a:t>
            </a:r>
          </a:p>
          <a:p>
            <a:pPr marL="514350" indent="-514350" eaLnBrk="1" hangingPunct="1">
              <a:lnSpc>
                <a:spcPct val="90000"/>
              </a:lnSpc>
              <a:buFont typeface="+mj-lt"/>
              <a:buAutoNum type="arabicPeriod"/>
            </a:pPr>
            <a:r>
              <a:rPr lang="en-US" sz="2400" b="1" dirty="0" smtClean="0">
                <a:solidFill>
                  <a:srgbClr val="002060"/>
                </a:solidFill>
                <a:latin typeface="Calibri" panose="020F0502020204030204" pitchFamily="34" charset="0"/>
              </a:rPr>
              <a:t>Remove perverse incentives</a:t>
            </a:r>
          </a:p>
          <a:p>
            <a:pPr marL="914400" lvl="1" indent="-457200" eaLnBrk="1" hangingPunct="1">
              <a:lnSpc>
                <a:spcPct val="90000"/>
              </a:lnSpc>
            </a:pPr>
            <a:r>
              <a:rPr lang="en-US" sz="2200" b="1" dirty="0" smtClean="0">
                <a:solidFill>
                  <a:srgbClr val="002060"/>
                </a:solidFill>
                <a:latin typeface="Calibri" panose="020F0502020204030204" pitchFamily="34" charset="0"/>
              </a:rPr>
              <a:t>Distort activity levels and counter policy </a:t>
            </a:r>
            <a:endParaRPr lang="en-US" sz="1800" b="1" dirty="0" smtClean="0">
              <a:solidFill>
                <a:srgbClr val="002060"/>
              </a:solidFill>
              <a:latin typeface="Calibri" panose="020F0502020204030204" pitchFamily="34" charset="0"/>
            </a:endParaRPr>
          </a:p>
          <a:p>
            <a:pPr marL="514350" indent="-514350" eaLnBrk="1" hangingPunct="1">
              <a:lnSpc>
                <a:spcPct val="90000"/>
              </a:lnSpc>
              <a:buFont typeface="+mj-lt"/>
              <a:buAutoNum type="arabicPeriod"/>
            </a:pPr>
            <a:r>
              <a:rPr lang="en-US" sz="2400" dirty="0" smtClean="0">
                <a:solidFill>
                  <a:srgbClr val="002060"/>
                </a:solidFill>
                <a:latin typeface="Calibri" panose="020F0502020204030204" pitchFamily="34" charset="0"/>
              </a:rPr>
              <a:t>Price carbon</a:t>
            </a:r>
          </a:p>
          <a:p>
            <a:pPr marL="914400" lvl="1" indent="-457200" eaLnBrk="1" hangingPunct="1">
              <a:lnSpc>
                <a:spcPct val="90000"/>
              </a:lnSpc>
            </a:pPr>
            <a:r>
              <a:rPr lang="en-US" sz="2200" dirty="0" smtClean="0">
                <a:solidFill>
                  <a:srgbClr val="002060"/>
                </a:solidFill>
                <a:latin typeface="Calibri" panose="020F0502020204030204" pitchFamily="34" charset="0"/>
              </a:rPr>
              <a:t>Signal carbon has value, managed as an input</a:t>
            </a:r>
          </a:p>
          <a:p>
            <a:pPr marL="514350" indent="-514350" eaLnBrk="1" hangingPunct="1">
              <a:lnSpc>
                <a:spcPct val="90000"/>
              </a:lnSpc>
              <a:buFont typeface="+mj-lt"/>
              <a:buAutoNum type="arabicPeriod"/>
            </a:pPr>
            <a:r>
              <a:rPr lang="en-US" sz="2400" dirty="0" smtClean="0">
                <a:solidFill>
                  <a:srgbClr val="002060"/>
                </a:solidFill>
                <a:latin typeface="Calibri" panose="020F0502020204030204" pitchFamily="34" charset="0"/>
              </a:rPr>
              <a:t>Complementary regulations</a:t>
            </a:r>
          </a:p>
          <a:p>
            <a:pPr marL="914400" lvl="1" indent="-457200" eaLnBrk="1" hangingPunct="1">
              <a:lnSpc>
                <a:spcPct val="90000"/>
              </a:lnSpc>
            </a:pPr>
            <a:r>
              <a:rPr lang="en-US" sz="2200" dirty="0" smtClean="0">
                <a:solidFill>
                  <a:srgbClr val="002060"/>
                </a:solidFill>
                <a:latin typeface="Calibri" panose="020F0502020204030204" pitchFamily="34" charset="0"/>
              </a:rPr>
              <a:t>Buildings, cars &amp; fugitives, go where prices don’t go  </a:t>
            </a:r>
          </a:p>
          <a:p>
            <a:pPr marL="514350" indent="-514350" eaLnBrk="1" hangingPunct="1">
              <a:lnSpc>
                <a:spcPct val="90000"/>
              </a:lnSpc>
              <a:buFont typeface="+mj-lt"/>
              <a:buAutoNum type="arabicPeriod"/>
            </a:pPr>
            <a:r>
              <a:rPr lang="en-US" sz="2400" dirty="0" smtClean="0">
                <a:solidFill>
                  <a:srgbClr val="002060"/>
                </a:solidFill>
                <a:latin typeface="Calibri" panose="020F0502020204030204" pitchFamily="34" charset="0"/>
              </a:rPr>
              <a:t>RD&amp;D</a:t>
            </a:r>
          </a:p>
          <a:p>
            <a:pPr lvl="1" eaLnBrk="1" hangingPunct="1">
              <a:lnSpc>
                <a:spcPct val="90000"/>
              </a:lnSpc>
            </a:pPr>
            <a:r>
              <a:rPr lang="en-US" sz="2200" dirty="0" smtClean="0">
                <a:solidFill>
                  <a:srgbClr val="002060"/>
                </a:solidFill>
                <a:latin typeface="Calibri" panose="020F0502020204030204" pitchFamily="34" charset="0"/>
              </a:rPr>
              <a:t>Broad-based policy to avoid crowding out, then targeted</a:t>
            </a:r>
          </a:p>
        </p:txBody>
      </p:sp>
      <p:pic>
        <p:nvPicPr>
          <p:cNvPr id="5" name="Picture 15" descr="logo dégradé final"/>
          <p:cNvPicPr>
            <a:picLocks noChangeAspect="1" noChangeArrowheads="1"/>
          </p:cNvPicPr>
          <p:nvPr/>
        </p:nvPicPr>
        <p:blipFill>
          <a:blip r:embed="rId4" cstate="print"/>
          <a:srcRect/>
          <a:stretch>
            <a:fillRect/>
          </a:stretch>
        </p:blipFill>
        <p:spPr bwMode="auto">
          <a:xfrm>
            <a:off x="500034" y="5715016"/>
            <a:ext cx="3201988" cy="804863"/>
          </a:xfrm>
          <a:prstGeom prst="rect">
            <a:avLst/>
          </a:prstGeom>
          <a:noFill/>
          <a:ln w="9525">
            <a:noFill/>
            <a:miter lim="800000"/>
            <a:headEnd/>
            <a:tailEnd/>
          </a:ln>
        </p:spPr>
      </p:pic>
    </p:spTree>
    <p:extLst>
      <p:ext uri="{BB962C8B-B14F-4D97-AF65-F5344CB8AC3E}">
        <p14:creationId xmlns:p14="http://schemas.microsoft.com/office/powerpoint/2010/main" val="1701606438"/>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wipe(down)">
                                      <p:cBhvr>
                                        <p:cTn id="7" dur="500"/>
                                        <p:tgtEl>
                                          <p:spTgt spid="9219">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9219">
                                            <p:txEl>
                                              <p:pRg st="1" end="1"/>
                                            </p:txEl>
                                          </p:spTgt>
                                        </p:tgtEl>
                                        <p:attrNameLst>
                                          <p:attrName>style.visibility</p:attrName>
                                        </p:attrNameLst>
                                      </p:cBhvr>
                                      <p:to>
                                        <p:strVal val="visible"/>
                                      </p:to>
                                    </p:set>
                                    <p:animEffect transition="in" filter="wipe(down)">
                                      <p:cBhvr>
                                        <p:cTn id="10" dur="500"/>
                                        <p:tgtEl>
                                          <p:spTgt spid="9219">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9219">
                                            <p:txEl>
                                              <p:pRg st="2" end="2"/>
                                            </p:txEl>
                                          </p:spTgt>
                                        </p:tgtEl>
                                        <p:attrNameLst>
                                          <p:attrName>style.visibility</p:attrName>
                                        </p:attrNameLst>
                                      </p:cBhvr>
                                      <p:to>
                                        <p:strVal val="visible"/>
                                      </p:to>
                                    </p:set>
                                    <p:animEffect transition="in" filter="wipe(down)">
                                      <p:cBhvr>
                                        <p:cTn id="15" dur="500"/>
                                        <p:tgtEl>
                                          <p:spTgt spid="9219">
                                            <p:txEl>
                                              <p:pRg st="2" end="2"/>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9219">
                                            <p:txEl>
                                              <p:pRg st="3" end="3"/>
                                            </p:txEl>
                                          </p:spTgt>
                                        </p:tgtEl>
                                        <p:attrNameLst>
                                          <p:attrName>style.visibility</p:attrName>
                                        </p:attrNameLst>
                                      </p:cBhvr>
                                      <p:to>
                                        <p:strVal val="visible"/>
                                      </p:to>
                                    </p:set>
                                    <p:animEffect transition="in" filter="wipe(down)">
                                      <p:cBhvr>
                                        <p:cTn id="18" dur="500"/>
                                        <p:tgtEl>
                                          <p:spTgt spid="9219">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9219">
                                            <p:txEl>
                                              <p:pRg st="4" end="4"/>
                                            </p:txEl>
                                          </p:spTgt>
                                        </p:tgtEl>
                                        <p:attrNameLst>
                                          <p:attrName>style.visibility</p:attrName>
                                        </p:attrNameLst>
                                      </p:cBhvr>
                                      <p:to>
                                        <p:strVal val="visible"/>
                                      </p:to>
                                    </p:set>
                                    <p:animEffect transition="in" filter="wipe(down)">
                                      <p:cBhvr>
                                        <p:cTn id="23" dur="500"/>
                                        <p:tgtEl>
                                          <p:spTgt spid="9219">
                                            <p:txEl>
                                              <p:pRg st="4" end="4"/>
                                            </p:tx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9219">
                                            <p:txEl>
                                              <p:pRg st="5" end="5"/>
                                            </p:txEl>
                                          </p:spTgt>
                                        </p:tgtEl>
                                        <p:attrNameLst>
                                          <p:attrName>style.visibility</p:attrName>
                                        </p:attrNameLst>
                                      </p:cBhvr>
                                      <p:to>
                                        <p:strVal val="visible"/>
                                      </p:to>
                                    </p:set>
                                    <p:animEffect transition="in" filter="wipe(down)">
                                      <p:cBhvr>
                                        <p:cTn id="26" dur="500"/>
                                        <p:tgtEl>
                                          <p:spTgt spid="9219">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9219">
                                            <p:txEl>
                                              <p:pRg st="6" end="6"/>
                                            </p:txEl>
                                          </p:spTgt>
                                        </p:tgtEl>
                                        <p:attrNameLst>
                                          <p:attrName>style.visibility</p:attrName>
                                        </p:attrNameLst>
                                      </p:cBhvr>
                                      <p:to>
                                        <p:strVal val="visible"/>
                                      </p:to>
                                    </p:set>
                                    <p:animEffect transition="in" filter="wipe(down)">
                                      <p:cBhvr>
                                        <p:cTn id="31" dur="500"/>
                                        <p:tgtEl>
                                          <p:spTgt spid="9219">
                                            <p:txEl>
                                              <p:pRg st="6" end="6"/>
                                            </p:txEl>
                                          </p:spTgt>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9219">
                                            <p:txEl>
                                              <p:pRg st="7" end="7"/>
                                            </p:txEl>
                                          </p:spTgt>
                                        </p:tgtEl>
                                        <p:attrNameLst>
                                          <p:attrName>style.visibility</p:attrName>
                                        </p:attrNameLst>
                                      </p:cBhvr>
                                      <p:to>
                                        <p:strVal val="visible"/>
                                      </p:to>
                                    </p:set>
                                    <p:animEffect transition="in" filter="wipe(down)">
                                      <p:cBhvr>
                                        <p:cTn id="34" dur="500"/>
                                        <p:tgtEl>
                                          <p:spTgt spid="9219">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9219">
                                            <p:txEl>
                                              <p:pRg st="8" end="8"/>
                                            </p:txEl>
                                          </p:spTgt>
                                        </p:tgtEl>
                                        <p:attrNameLst>
                                          <p:attrName>style.visibility</p:attrName>
                                        </p:attrNameLst>
                                      </p:cBhvr>
                                      <p:to>
                                        <p:strVal val="visible"/>
                                      </p:to>
                                    </p:set>
                                    <p:animEffect transition="in" filter="wipe(down)">
                                      <p:cBhvr>
                                        <p:cTn id="39" dur="500"/>
                                        <p:tgtEl>
                                          <p:spTgt spid="9219">
                                            <p:txEl>
                                              <p:pRg st="8" end="8"/>
                                            </p:txEl>
                                          </p:spTgt>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9219">
                                            <p:txEl>
                                              <p:pRg st="9" end="9"/>
                                            </p:txEl>
                                          </p:spTgt>
                                        </p:tgtEl>
                                        <p:attrNameLst>
                                          <p:attrName>style.visibility</p:attrName>
                                        </p:attrNameLst>
                                      </p:cBhvr>
                                      <p:to>
                                        <p:strVal val="visible"/>
                                      </p:to>
                                    </p:set>
                                    <p:animEffect transition="in" filter="wipe(down)">
                                      <p:cBhvr>
                                        <p:cTn id="42" dur="500"/>
                                        <p:tgtEl>
                                          <p:spTgt spid="921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74" name="Picture 5" descr="IISD_BG_2logo"/>
          <p:cNvPicPr>
            <a:picLocks noChangeAspect="1" noChangeArrowheads="1"/>
          </p:cNvPicPr>
          <p:nvPr/>
        </p:nvPicPr>
        <p:blipFill>
          <a:blip r:embed="rId3" cstate="print"/>
          <a:srcRect/>
          <a:stretch>
            <a:fillRect/>
          </a:stretch>
        </p:blipFill>
        <p:spPr bwMode="auto">
          <a:xfrm>
            <a:off x="0" y="0"/>
            <a:ext cx="9144000" cy="6859588"/>
          </a:xfrm>
          <a:prstGeom prst="rect">
            <a:avLst/>
          </a:prstGeom>
          <a:noFill/>
          <a:ln w="9525">
            <a:noFill/>
            <a:miter lim="800000"/>
            <a:headEnd/>
            <a:tailEnd/>
          </a:ln>
        </p:spPr>
      </p:pic>
      <p:sp>
        <p:nvSpPr>
          <p:cNvPr id="3075" name="Rectangle 2"/>
          <p:cNvSpPr>
            <a:spLocks noGrp="1" noChangeArrowheads="1"/>
          </p:cNvSpPr>
          <p:nvPr>
            <p:ph type="title"/>
          </p:nvPr>
        </p:nvSpPr>
        <p:spPr>
          <a:xfrm>
            <a:off x="539552" y="404664"/>
            <a:ext cx="7772400" cy="685800"/>
          </a:xfrm>
        </p:spPr>
        <p:txBody>
          <a:bodyPr/>
          <a:lstStyle/>
          <a:p>
            <a:pPr algn="l" eaLnBrk="1" hangingPunct="1"/>
            <a:r>
              <a:rPr lang="en-US" sz="2800" b="1" dirty="0" smtClean="0">
                <a:solidFill>
                  <a:srgbClr val="003366"/>
                </a:solidFill>
                <a:latin typeface="Calibri" panose="020F0502020204030204" pitchFamily="34" charset="0"/>
              </a:rPr>
              <a:t>CDN Fossil Fuel Subsidy State-of-Play</a:t>
            </a:r>
          </a:p>
        </p:txBody>
      </p:sp>
      <p:sp>
        <p:nvSpPr>
          <p:cNvPr id="9219" name="Rectangle 3"/>
          <p:cNvSpPr>
            <a:spLocks noGrp="1" noChangeArrowheads="1"/>
          </p:cNvSpPr>
          <p:nvPr>
            <p:ph type="body" idx="1"/>
          </p:nvPr>
        </p:nvSpPr>
        <p:spPr>
          <a:xfrm>
            <a:off x="683568" y="1263833"/>
            <a:ext cx="8001056" cy="4214813"/>
          </a:xfrm>
        </p:spPr>
        <p:txBody>
          <a:bodyPr/>
          <a:lstStyle/>
          <a:p>
            <a:pPr marL="0" indent="0" eaLnBrk="1" hangingPunct="1">
              <a:lnSpc>
                <a:spcPct val="90000"/>
              </a:lnSpc>
              <a:buNone/>
            </a:pPr>
            <a:r>
              <a:rPr lang="en-US" sz="2400" b="1" dirty="0" smtClean="0">
                <a:solidFill>
                  <a:srgbClr val="002060"/>
                </a:solidFill>
                <a:latin typeface="Calibri" panose="020F0502020204030204" pitchFamily="34" charset="0"/>
              </a:rPr>
              <a:t>CESD, 2012</a:t>
            </a:r>
          </a:p>
          <a:p>
            <a:pPr marL="457200" lvl="1" indent="0" eaLnBrk="1" hangingPunct="1">
              <a:lnSpc>
                <a:spcPct val="90000"/>
              </a:lnSpc>
              <a:buNone/>
            </a:pPr>
            <a:r>
              <a:rPr lang="en-CA" sz="2000" dirty="0">
                <a:solidFill>
                  <a:schemeClr val="accent2">
                    <a:lumMod val="50000"/>
                  </a:schemeClr>
                </a:solidFill>
                <a:latin typeface="Calibri" panose="020F0502020204030204" pitchFamily="34" charset="0"/>
              </a:rPr>
              <a:t>The government has a broad range of programs that provide support to the fossil fuel sector. </a:t>
            </a:r>
            <a:r>
              <a:rPr lang="en-CA" sz="2000" dirty="0" smtClean="0">
                <a:solidFill>
                  <a:schemeClr val="accent2">
                    <a:lumMod val="50000"/>
                  </a:schemeClr>
                </a:solidFill>
                <a:latin typeface="Calibri" panose="020F0502020204030204" pitchFamily="34" charset="0"/>
              </a:rPr>
              <a:t>That </a:t>
            </a:r>
            <a:r>
              <a:rPr lang="en-CA" sz="2000" dirty="0">
                <a:solidFill>
                  <a:schemeClr val="accent2">
                    <a:lumMod val="50000"/>
                  </a:schemeClr>
                </a:solidFill>
                <a:latin typeface="Calibri" panose="020F0502020204030204" pitchFamily="34" charset="0"/>
              </a:rPr>
              <a:t>support can be grouped into two main types: </a:t>
            </a:r>
            <a:endParaRPr lang="en-CA" sz="2000" dirty="0" smtClean="0">
              <a:solidFill>
                <a:schemeClr val="accent2">
                  <a:lumMod val="50000"/>
                </a:schemeClr>
              </a:solidFill>
              <a:latin typeface="Calibri" panose="020F0502020204030204" pitchFamily="34" charset="0"/>
            </a:endParaRPr>
          </a:p>
          <a:p>
            <a:pPr lvl="1" eaLnBrk="1" hangingPunct="1">
              <a:lnSpc>
                <a:spcPct val="90000"/>
              </a:lnSpc>
            </a:pPr>
            <a:r>
              <a:rPr lang="en-CA" sz="2000" dirty="0">
                <a:solidFill>
                  <a:schemeClr val="accent2">
                    <a:lumMod val="50000"/>
                  </a:schemeClr>
                </a:solidFill>
                <a:latin typeface="Calibri" panose="020F0502020204030204" pitchFamily="34" charset="0"/>
              </a:rPr>
              <a:t>D</a:t>
            </a:r>
            <a:r>
              <a:rPr lang="en-CA" sz="2000" dirty="0" smtClean="0">
                <a:solidFill>
                  <a:schemeClr val="accent2">
                    <a:lumMod val="50000"/>
                  </a:schemeClr>
                </a:solidFill>
                <a:latin typeface="Calibri" panose="020F0502020204030204" pitchFamily="34" charset="0"/>
              </a:rPr>
              <a:t>irect </a:t>
            </a:r>
            <a:r>
              <a:rPr lang="en-CA" sz="2000" dirty="0">
                <a:solidFill>
                  <a:schemeClr val="accent2">
                    <a:lumMod val="50000"/>
                  </a:schemeClr>
                </a:solidFill>
                <a:latin typeface="Calibri" panose="020F0502020204030204" pitchFamily="34" charset="0"/>
              </a:rPr>
              <a:t>spending through various programs; </a:t>
            </a:r>
            <a:endParaRPr lang="en-CA" sz="2000" dirty="0" smtClean="0">
              <a:solidFill>
                <a:schemeClr val="accent2">
                  <a:lumMod val="50000"/>
                </a:schemeClr>
              </a:solidFill>
              <a:latin typeface="Calibri" panose="020F0502020204030204" pitchFamily="34" charset="0"/>
            </a:endParaRPr>
          </a:p>
          <a:p>
            <a:pPr lvl="1" eaLnBrk="1" hangingPunct="1">
              <a:lnSpc>
                <a:spcPct val="90000"/>
              </a:lnSpc>
            </a:pPr>
            <a:r>
              <a:rPr lang="en-CA" sz="2000" dirty="0" smtClean="0">
                <a:solidFill>
                  <a:schemeClr val="accent2">
                    <a:lumMod val="50000"/>
                  </a:schemeClr>
                </a:solidFill>
                <a:latin typeface="Calibri" panose="020F0502020204030204" pitchFamily="34" charset="0"/>
              </a:rPr>
              <a:t>Fax </a:t>
            </a:r>
            <a:r>
              <a:rPr lang="en-CA" sz="2000" dirty="0">
                <a:solidFill>
                  <a:schemeClr val="accent2">
                    <a:lumMod val="50000"/>
                  </a:schemeClr>
                </a:solidFill>
                <a:latin typeface="Calibri" panose="020F0502020204030204" pitchFamily="34" charset="0"/>
              </a:rPr>
              <a:t>expenditures under the </a:t>
            </a:r>
            <a:r>
              <a:rPr lang="en-CA" sz="2000" i="1" dirty="0">
                <a:solidFill>
                  <a:schemeClr val="accent2">
                    <a:lumMod val="50000"/>
                  </a:schemeClr>
                </a:solidFill>
                <a:latin typeface="Calibri" panose="020F0502020204030204" pitchFamily="34" charset="0"/>
              </a:rPr>
              <a:t>Income Tax Act</a:t>
            </a:r>
            <a:r>
              <a:rPr lang="en-CA" sz="2000" dirty="0">
                <a:solidFill>
                  <a:schemeClr val="accent2">
                    <a:lumMod val="50000"/>
                  </a:schemeClr>
                </a:solidFill>
                <a:latin typeface="Calibri" panose="020F0502020204030204" pitchFamily="34" charset="0"/>
              </a:rPr>
              <a:t>, which represent the majority of financial support.</a:t>
            </a:r>
          </a:p>
          <a:p>
            <a:pPr marL="514350" indent="-514350" eaLnBrk="1" hangingPunct="1">
              <a:lnSpc>
                <a:spcPct val="90000"/>
              </a:lnSpc>
              <a:buFont typeface="+mj-lt"/>
              <a:buAutoNum type="arabicPeriod"/>
            </a:pPr>
            <a:endParaRPr lang="en-US" sz="2000" dirty="0" smtClean="0">
              <a:solidFill>
                <a:schemeClr val="accent2">
                  <a:lumMod val="50000"/>
                </a:schemeClr>
              </a:solidFill>
              <a:latin typeface="Calibri" panose="020F0502020204030204" pitchFamily="34" charset="0"/>
            </a:endParaRPr>
          </a:p>
          <a:p>
            <a:pPr marL="400050" lvl="1" indent="0" eaLnBrk="1" hangingPunct="1">
              <a:lnSpc>
                <a:spcPct val="90000"/>
              </a:lnSpc>
              <a:buNone/>
            </a:pPr>
            <a:r>
              <a:rPr lang="en-CA" sz="2000" dirty="0">
                <a:solidFill>
                  <a:schemeClr val="accent2">
                    <a:lumMod val="50000"/>
                  </a:schemeClr>
                </a:solidFill>
                <a:latin typeface="Calibri" panose="020F0502020204030204" pitchFamily="34" charset="0"/>
              </a:rPr>
              <a:t>For </a:t>
            </a:r>
            <a:r>
              <a:rPr lang="en-CA" sz="2000" dirty="0" smtClean="0">
                <a:solidFill>
                  <a:schemeClr val="accent2">
                    <a:lumMod val="50000"/>
                  </a:schemeClr>
                </a:solidFill>
                <a:latin typeface="Calibri" panose="020F0502020204030204" pitchFamily="34" charset="0"/>
              </a:rPr>
              <a:t>some tax </a:t>
            </a:r>
            <a:r>
              <a:rPr lang="en-CA" sz="2000" dirty="0">
                <a:solidFill>
                  <a:schemeClr val="accent2">
                    <a:lumMod val="50000"/>
                  </a:schemeClr>
                </a:solidFill>
                <a:latin typeface="Calibri" panose="020F0502020204030204" pitchFamily="34" charset="0"/>
              </a:rPr>
              <a:t>expenditures, such as the </a:t>
            </a:r>
            <a:r>
              <a:rPr lang="en-CA" sz="2000" dirty="0" smtClean="0">
                <a:solidFill>
                  <a:schemeClr val="accent2">
                    <a:lumMod val="50000"/>
                  </a:schemeClr>
                </a:solidFill>
                <a:latin typeface="Calibri" panose="020F0502020204030204" pitchFamily="34" charset="0"/>
              </a:rPr>
              <a:t>ACCA </a:t>
            </a:r>
            <a:r>
              <a:rPr lang="en-CA" sz="2000" dirty="0">
                <a:solidFill>
                  <a:schemeClr val="accent2">
                    <a:lumMod val="50000"/>
                  </a:schemeClr>
                </a:solidFill>
                <a:latin typeface="Calibri" panose="020F0502020204030204" pitchFamily="34" charset="0"/>
              </a:rPr>
              <a:t>for mining and </a:t>
            </a:r>
            <a:r>
              <a:rPr lang="en-CA" sz="2000" dirty="0" smtClean="0">
                <a:solidFill>
                  <a:schemeClr val="accent2">
                    <a:lumMod val="50000"/>
                  </a:schemeClr>
                </a:solidFill>
                <a:latin typeface="Calibri" panose="020F0502020204030204" pitchFamily="34" charset="0"/>
              </a:rPr>
              <a:t>CEE, </a:t>
            </a:r>
            <a:r>
              <a:rPr lang="en-CA" sz="2000" dirty="0">
                <a:solidFill>
                  <a:schemeClr val="accent2">
                    <a:lumMod val="50000"/>
                  </a:schemeClr>
                </a:solidFill>
                <a:latin typeface="Calibri" panose="020F0502020204030204" pitchFamily="34" charset="0"/>
              </a:rPr>
              <a:t>the Department was unable to provide an estimate of the costs.</a:t>
            </a:r>
            <a:endParaRPr lang="en-US" sz="2000" dirty="0" smtClean="0">
              <a:solidFill>
                <a:schemeClr val="accent2">
                  <a:lumMod val="50000"/>
                </a:schemeClr>
              </a:solidFill>
              <a:latin typeface="Calibri" panose="020F0502020204030204" pitchFamily="34" charset="0"/>
            </a:endParaRPr>
          </a:p>
        </p:txBody>
      </p:sp>
      <p:pic>
        <p:nvPicPr>
          <p:cNvPr id="5" name="Picture 15" descr="logo dégradé final"/>
          <p:cNvPicPr>
            <a:picLocks noChangeAspect="1" noChangeArrowheads="1"/>
          </p:cNvPicPr>
          <p:nvPr/>
        </p:nvPicPr>
        <p:blipFill>
          <a:blip r:embed="rId4" cstate="print"/>
          <a:srcRect/>
          <a:stretch>
            <a:fillRect/>
          </a:stretch>
        </p:blipFill>
        <p:spPr bwMode="auto">
          <a:xfrm>
            <a:off x="500034" y="5715016"/>
            <a:ext cx="3201988" cy="804863"/>
          </a:xfrm>
          <a:prstGeom prst="rect">
            <a:avLst/>
          </a:prstGeom>
          <a:noFill/>
          <a:ln w="9525">
            <a:noFill/>
            <a:miter lim="800000"/>
            <a:headEnd/>
            <a:tailEnd/>
          </a:ln>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wipe(down)">
                                      <p:cBhvr>
                                        <p:cTn id="7" dur="500"/>
                                        <p:tgtEl>
                                          <p:spTgt spid="9219">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9219">
                                            <p:txEl>
                                              <p:pRg st="1" end="1"/>
                                            </p:txEl>
                                          </p:spTgt>
                                        </p:tgtEl>
                                        <p:attrNameLst>
                                          <p:attrName>style.visibility</p:attrName>
                                        </p:attrNameLst>
                                      </p:cBhvr>
                                      <p:to>
                                        <p:strVal val="visible"/>
                                      </p:to>
                                    </p:set>
                                    <p:animEffect transition="in" filter="wipe(down)">
                                      <p:cBhvr>
                                        <p:cTn id="10" dur="500"/>
                                        <p:tgtEl>
                                          <p:spTgt spid="9219">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9219">
                                            <p:txEl>
                                              <p:pRg st="2" end="2"/>
                                            </p:txEl>
                                          </p:spTgt>
                                        </p:tgtEl>
                                        <p:attrNameLst>
                                          <p:attrName>style.visibility</p:attrName>
                                        </p:attrNameLst>
                                      </p:cBhvr>
                                      <p:to>
                                        <p:strVal val="visible"/>
                                      </p:to>
                                    </p:set>
                                    <p:animEffect transition="in" filter="wipe(down)">
                                      <p:cBhvr>
                                        <p:cTn id="13" dur="500"/>
                                        <p:tgtEl>
                                          <p:spTgt spid="9219">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9219">
                                            <p:txEl>
                                              <p:pRg st="3" end="3"/>
                                            </p:txEl>
                                          </p:spTgt>
                                        </p:tgtEl>
                                        <p:attrNameLst>
                                          <p:attrName>style.visibility</p:attrName>
                                        </p:attrNameLst>
                                      </p:cBhvr>
                                      <p:to>
                                        <p:strVal val="visible"/>
                                      </p:to>
                                    </p:set>
                                    <p:animEffect transition="in" filter="wipe(down)">
                                      <p:cBhvr>
                                        <p:cTn id="16" dur="500"/>
                                        <p:tgtEl>
                                          <p:spTgt spid="9219">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219">
                                            <p:txEl>
                                              <p:pRg st="5" end="5"/>
                                            </p:txEl>
                                          </p:spTgt>
                                        </p:tgtEl>
                                        <p:attrNameLst>
                                          <p:attrName>style.visibility</p:attrName>
                                        </p:attrNameLst>
                                      </p:cBhvr>
                                      <p:to>
                                        <p:strVal val="visible"/>
                                      </p:to>
                                    </p:set>
                                    <p:animEffect transition="in" filter="wipe(down)">
                                      <p:cBhvr>
                                        <p:cTn id="19" dur="500"/>
                                        <p:tgtEl>
                                          <p:spTgt spid="921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74" name="Picture 5" descr="IISD_BG_2logo"/>
          <p:cNvPicPr>
            <a:picLocks noChangeAspect="1" noChangeArrowheads="1"/>
          </p:cNvPicPr>
          <p:nvPr/>
        </p:nvPicPr>
        <p:blipFill>
          <a:blip r:embed="rId3" cstate="print"/>
          <a:srcRect/>
          <a:stretch>
            <a:fillRect/>
          </a:stretch>
        </p:blipFill>
        <p:spPr bwMode="auto">
          <a:xfrm>
            <a:off x="0" y="0"/>
            <a:ext cx="9144000" cy="6859588"/>
          </a:xfrm>
          <a:prstGeom prst="rect">
            <a:avLst/>
          </a:prstGeom>
          <a:noFill/>
          <a:ln w="9525">
            <a:noFill/>
            <a:miter lim="800000"/>
            <a:headEnd/>
            <a:tailEnd/>
          </a:ln>
        </p:spPr>
      </p:pic>
      <p:sp>
        <p:nvSpPr>
          <p:cNvPr id="3075" name="Rectangle 2"/>
          <p:cNvSpPr>
            <a:spLocks noGrp="1" noChangeArrowheads="1"/>
          </p:cNvSpPr>
          <p:nvPr>
            <p:ph type="title"/>
          </p:nvPr>
        </p:nvSpPr>
        <p:spPr>
          <a:xfrm>
            <a:off x="500034" y="411783"/>
            <a:ext cx="7772400" cy="685800"/>
          </a:xfrm>
        </p:spPr>
        <p:txBody>
          <a:bodyPr/>
          <a:lstStyle/>
          <a:p>
            <a:pPr algn="l" eaLnBrk="1" hangingPunct="1"/>
            <a:r>
              <a:rPr lang="en-US" sz="2800" b="1" dirty="0" smtClean="0">
                <a:solidFill>
                  <a:srgbClr val="003366"/>
                </a:solidFill>
                <a:latin typeface="Calibri" panose="020F0502020204030204" pitchFamily="34" charset="0"/>
              </a:rPr>
              <a:t>Fossil Fuel Subsidy State-of-Play</a:t>
            </a:r>
          </a:p>
        </p:txBody>
      </p:sp>
      <p:sp>
        <p:nvSpPr>
          <p:cNvPr id="9219" name="Rectangle 3"/>
          <p:cNvSpPr>
            <a:spLocks noGrp="1" noChangeArrowheads="1"/>
          </p:cNvSpPr>
          <p:nvPr>
            <p:ph type="body" idx="1"/>
          </p:nvPr>
        </p:nvSpPr>
        <p:spPr>
          <a:xfrm>
            <a:off x="573492" y="1097583"/>
            <a:ext cx="8001056" cy="4214813"/>
          </a:xfrm>
        </p:spPr>
        <p:txBody>
          <a:bodyPr/>
          <a:lstStyle/>
          <a:p>
            <a:pPr marL="514350" indent="-514350" eaLnBrk="1" hangingPunct="1">
              <a:lnSpc>
                <a:spcPct val="90000"/>
              </a:lnSpc>
              <a:buFont typeface="+mj-lt"/>
              <a:buAutoNum type="arabicPeriod"/>
            </a:pPr>
            <a:r>
              <a:rPr lang="en-CA" sz="2400" b="1" dirty="0" smtClean="0">
                <a:solidFill>
                  <a:srgbClr val="002060"/>
                </a:solidFill>
                <a:latin typeface="Calibri" panose="020F0502020204030204" pitchFamily="34" charset="0"/>
              </a:rPr>
              <a:t>CESD Report capped ~10 years of activity</a:t>
            </a:r>
          </a:p>
          <a:p>
            <a:pPr marL="914400" lvl="1" indent="-514350" eaLnBrk="1" hangingPunct="1">
              <a:lnSpc>
                <a:spcPct val="90000"/>
              </a:lnSpc>
              <a:buFont typeface="Arial" panose="020B0604020202020204" pitchFamily="34" charset="0"/>
              <a:buChar char="•"/>
            </a:pPr>
            <a:r>
              <a:rPr lang="en-CA" sz="2200" b="1" dirty="0" smtClean="0">
                <a:solidFill>
                  <a:srgbClr val="002060"/>
                </a:solidFill>
                <a:latin typeface="Calibri" panose="020F0502020204030204" pitchFamily="34" charset="0"/>
              </a:rPr>
              <a:t>Analytical work</a:t>
            </a:r>
          </a:p>
          <a:p>
            <a:pPr marL="1314450" lvl="2" indent="-514350" eaLnBrk="1" hangingPunct="1">
              <a:lnSpc>
                <a:spcPct val="90000"/>
              </a:lnSpc>
            </a:pPr>
            <a:r>
              <a:rPr lang="en-CA" sz="2000" dirty="0" smtClean="0">
                <a:solidFill>
                  <a:srgbClr val="002060"/>
                </a:solidFill>
                <a:latin typeface="Calibri" panose="020F0502020204030204" pitchFamily="34" charset="0"/>
              </a:rPr>
              <a:t>2004-2007, Pembina and CESD </a:t>
            </a:r>
          </a:p>
          <a:p>
            <a:pPr marL="1314450" lvl="2" indent="-514350" eaLnBrk="1" hangingPunct="1">
              <a:lnSpc>
                <a:spcPct val="90000"/>
              </a:lnSpc>
            </a:pPr>
            <a:r>
              <a:rPr lang="en-CA" sz="2000" dirty="0">
                <a:solidFill>
                  <a:srgbClr val="002060"/>
                </a:solidFill>
                <a:latin typeface="Calibri" panose="020F0502020204030204" pitchFamily="34" charset="0"/>
              </a:rPr>
              <a:t>2009-10 GSI Canada Case Study </a:t>
            </a:r>
            <a:r>
              <a:rPr lang="en-CA" sz="2000" dirty="0" smtClean="0">
                <a:solidFill>
                  <a:srgbClr val="002060"/>
                </a:solidFill>
                <a:latin typeface="Calibri" panose="020F0502020204030204" pitchFamily="34" charset="0"/>
              </a:rPr>
              <a:t>provincial &amp; federal </a:t>
            </a:r>
            <a:r>
              <a:rPr lang="en-CA" sz="2000" dirty="0">
                <a:solidFill>
                  <a:srgbClr val="002060"/>
                </a:solidFill>
                <a:latin typeface="Calibri" panose="020F0502020204030204" pitchFamily="34" charset="0"/>
              </a:rPr>
              <a:t>programs </a:t>
            </a:r>
          </a:p>
          <a:p>
            <a:pPr marL="1314450" lvl="2" indent="-514350" eaLnBrk="1" hangingPunct="1">
              <a:lnSpc>
                <a:spcPct val="90000"/>
              </a:lnSpc>
            </a:pPr>
            <a:r>
              <a:rPr lang="en-CA" sz="2000" dirty="0">
                <a:solidFill>
                  <a:srgbClr val="002060"/>
                </a:solidFill>
                <a:latin typeface="Calibri" panose="020F0502020204030204" pitchFamily="34" charset="0"/>
              </a:rPr>
              <a:t>Analytical responses from </a:t>
            </a:r>
            <a:r>
              <a:rPr lang="en-CA" sz="2000" dirty="0" err="1" smtClean="0">
                <a:solidFill>
                  <a:srgbClr val="002060"/>
                </a:solidFill>
                <a:latin typeface="Calibri" panose="020F0502020204030204" pitchFamily="34" charset="0"/>
              </a:rPr>
              <a:t>Mintz</a:t>
            </a:r>
            <a:r>
              <a:rPr lang="en-CA" sz="2000" dirty="0" smtClean="0">
                <a:solidFill>
                  <a:srgbClr val="002060"/>
                </a:solidFill>
                <a:latin typeface="Calibri" panose="020F0502020204030204" pitchFamily="34" charset="0"/>
              </a:rPr>
              <a:t>: “there are no </a:t>
            </a:r>
            <a:r>
              <a:rPr lang="en-CA" sz="2000" dirty="0">
                <a:solidFill>
                  <a:srgbClr val="002060"/>
                </a:solidFill>
                <a:latin typeface="Calibri" panose="020F0502020204030204" pitchFamily="34" charset="0"/>
              </a:rPr>
              <a:t>subsidies” </a:t>
            </a:r>
          </a:p>
          <a:p>
            <a:pPr marL="1314450" lvl="2" indent="-514350" eaLnBrk="1" hangingPunct="1">
              <a:lnSpc>
                <a:spcPct val="90000"/>
              </a:lnSpc>
            </a:pPr>
            <a:r>
              <a:rPr lang="en-CA" sz="2000" dirty="0">
                <a:solidFill>
                  <a:srgbClr val="002060"/>
                </a:solidFill>
                <a:latin typeface="Calibri" panose="020F0502020204030204" pitchFamily="34" charset="0"/>
              </a:rPr>
              <a:t>Memorial University paper refutes </a:t>
            </a:r>
            <a:r>
              <a:rPr lang="en-CA" sz="2000" dirty="0" err="1">
                <a:solidFill>
                  <a:srgbClr val="002060"/>
                </a:solidFill>
                <a:latin typeface="Calibri" panose="020F0502020204030204" pitchFamily="34" charset="0"/>
              </a:rPr>
              <a:t>Mintz</a:t>
            </a:r>
            <a:r>
              <a:rPr lang="en-CA" sz="2000" dirty="0">
                <a:solidFill>
                  <a:srgbClr val="002060"/>
                </a:solidFill>
                <a:latin typeface="Calibri" panose="020F0502020204030204" pitchFamily="34" charset="0"/>
              </a:rPr>
              <a:t> </a:t>
            </a:r>
            <a:r>
              <a:rPr lang="en-CA" sz="2000" dirty="0" smtClean="0">
                <a:solidFill>
                  <a:srgbClr val="002060"/>
                </a:solidFill>
                <a:latin typeface="Calibri" panose="020F0502020204030204" pitchFamily="34" charset="0"/>
              </a:rPr>
              <a:t>conclusions</a:t>
            </a:r>
          </a:p>
          <a:p>
            <a:pPr marL="1314450" lvl="2" indent="-514350" eaLnBrk="1" hangingPunct="1">
              <a:lnSpc>
                <a:spcPct val="90000"/>
              </a:lnSpc>
            </a:pPr>
            <a:r>
              <a:rPr lang="en-CA" sz="2000" dirty="0" smtClean="0">
                <a:solidFill>
                  <a:srgbClr val="002060"/>
                </a:solidFill>
                <a:latin typeface="Calibri" panose="020F0502020204030204" pitchFamily="34" charset="0"/>
              </a:rPr>
              <a:t>SP now moving into the space  </a:t>
            </a:r>
          </a:p>
          <a:p>
            <a:pPr marL="914400" lvl="1" indent="-514350" eaLnBrk="1" hangingPunct="1">
              <a:lnSpc>
                <a:spcPct val="90000"/>
              </a:lnSpc>
              <a:buFont typeface="Arial" panose="020B0604020202020204" pitchFamily="34" charset="0"/>
              <a:buChar char="•"/>
            </a:pPr>
            <a:endParaRPr lang="en-CA" sz="2200" b="1" dirty="0" smtClean="0">
              <a:solidFill>
                <a:srgbClr val="002060"/>
              </a:solidFill>
              <a:latin typeface="Calibri" panose="020F0502020204030204" pitchFamily="34" charset="0"/>
            </a:endParaRPr>
          </a:p>
          <a:p>
            <a:pPr marL="914400" lvl="1" indent="-514350" eaLnBrk="1" hangingPunct="1">
              <a:lnSpc>
                <a:spcPct val="90000"/>
              </a:lnSpc>
              <a:buFont typeface="Arial" panose="020B0604020202020204" pitchFamily="34" charset="0"/>
              <a:buChar char="•"/>
            </a:pPr>
            <a:r>
              <a:rPr lang="en-CA" sz="2200" b="1" dirty="0" smtClean="0">
                <a:solidFill>
                  <a:srgbClr val="002060"/>
                </a:solidFill>
                <a:latin typeface="Calibri" panose="020F0502020204030204" pitchFamily="34" charset="0"/>
              </a:rPr>
              <a:t>Politicization</a:t>
            </a:r>
            <a:endParaRPr lang="en-CA" sz="2200" b="1" dirty="0">
              <a:solidFill>
                <a:srgbClr val="002060"/>
              </a:solidFill>
              <a:latin typeface="Calibri" panose="020F0502020204030204" pitchFamily="34" charset="0"/>
            </a:endParaRPr>
          </a:p>
          <a:p>
            <a:pPr marL="1314450" lvl="2" indent="-514350" eaLnBrk="1" hangingPunct="1">
              <a:lnSpc>
                <a:spcPct val="90000"/>
              </a:lnSpc>
            </a:pPr>
            <a:r>
              <a:rPr lang="en-CA" sz="2000" dirty="0">
                <a:solidFill>
                  <a:srgbClr val="002060"/>
                </a:solidFill>
                <a:latin typeface="Calibri" panose="020F0502020204030204" pitchFamily="34" charset="0"/>
              </a:rPr>
              <a:t>CBC goes after </a:t>
            </a:r>
            <a:r>
              <a:rPr lang="en-CA" sz="2000" dirty="0" err="1" smtClean="0">
                <a:solidFill>
                  <a:srgbClr val="002060"/>
                </a:solidFill>
                <a:latin typeface="Calibri" panose="020F0502020204030204" pitchFamily="34" charset="0"/>
              </a:rPr>
              <a:t>Mintz</a:t>
            </a:r>
            <a:endParaRPr lang="en-CA" sz="2000" dirty="0">
              <a:solidFill>
                <a:srgbClr val="002060"/>
              </a:solidFill>
              <a:latin typeface="Calibri" panose="020F0502020204030204" pitchFamily="34" charset="0"/>
            </a:endParaRPr>
          </a:p>
          <a:p>
            <a:pPr marL="1314450" lvl="2" indent="-514350" eaLnBrk="1" hangingPunct="1">
              <a:lnSpc>
                <a:spcPct val="90000"/>
              </a:lnSpc>
            </a:pPr>
            <a:r>
              <a:rPr lang="en-CA" sz="2000" dirty="0">
                <a:solidFill>
                  <a:srgbClr val="002060"/>
                </a:solidFill>
                <a:latin typeface="Calibri" panose="020F0502020204030204" pitchFamily="34" charset="0"/>
              </a:rPr>
              <a:t>Election 2011, $1.4 billion prominent in NDP Platform</a:t>
            </a:r>
          </a:p>
          <a:p>
            <a:pPr marL="1314450" lvl="2" indent="-514350" eaLnBrk="1" hangingPunct="1">
              <a:lnSpc>
                <a:spcPct val="90000"/>
              </a:lnSpc>
            </a:pPr>
            <a:r>
              <a:rPr lang="en-CA" sz="2000" dirty="0">
                <a:solidFill>
                  <a:srgbClr val="002060"/>
                </a:solidFill>
                <a:latin typeface="Calibri" panose="020F0502020204030204" pitchFamily="34" charset="0"/>
              </a:rPr>
              <a:t>NDP </a:t>
            </a:r>
            <a:r>
              <a:rPr lang="en-CA" sz="2000" dirty="0" smtClean="0">
                <a:solidFill>
                  <a:srgbClr val="002060"/>
                </a:solidFill>
                <a:latin typeface="Calibri" panose="020F0502020204030204" pitchFamily="34" charset="0"/>
              </a:rPr>
              <a:t>continues </a:t>
            </a:r>
            <a:r>
              <a:rPr lang="en-CA" sz="2000" dirty="0">
                <a:solidFill>
                  <a:srgbClr val="002060"/>
                </a:solidFill>
                <a:latin typeface="Calibri" panose="020F0502020204030204" pitchFamily="34" charset="0"/>
              </a:rPr>
              <a:t>to hammer in the </a:t>
            </a:r>
            <a:r>
              <a:rPr lang="en-CA" sz="2000" dirty="0" smtClean="0">
                <a:solidFill>
                  <a:srgbClr val="002060"/>
                </a:solidFill>
                <a:latin typeface="Calibri" panose="020F0502020204030204" pitchFamily="34" charset="0"/>
              </a:rPr>
              <a:t>house</a:t>
            </a:r>
          </a:p>
          <a:p>
            <a:pPr marL="1314450" lvl="2" indent="-514350" eaLnBrk="1" hangingPunct="1">
              <a:lnSpc>
                <a:spcPct val="90000"/>
              </a:lnSpc>
            </a:pPr>
            <a:r>
              <a:rPr lang="en-CA" sz="2000" dirty="0" smtClean="0">
                <a:solidFill>
                  <a:srgbClr val="002060"/>
                </a:solidFill>
                <a:latin typeface="Calibri" panose="020F0502020204030204" pitchFamily="34" charset="0"/>
              </a:rPr>
              <a:t>CPC not touting progress made on the file </a:t>
            </a:r>
            <a:endParaRPr lang="en-CA" sz="2000" dirty="0">
              <a:solidFill>
                <a:srgbClr val="002060"/>
              </a:solidFill>
              <a:latin typeface="Calibri" panose="020F0502020204030204" pitchFamily="34" charset="0"/>
            </a:endParaRPr>
          </a:p>
          <a:p>
            <a:pPr marL="514350" indent="-514350" eaLnBrk="1" hangingPunct="1">
              <a:lnSpc>
                <a:spcPct val="90000"/>
              </a:lnSpc>
              <a:buFont typeface="+mj-lt"/>
              <a:buAutoNum type="arabicPeriod"/>
            </a:pPr>
            <a:endParaRPr lang="en-US" sz="2200" dirty="0" smtClean="0">
              <a:solidFill>
                <a:schemeClr val="accent2">
                  <a:lumMod val="50000"/>
                </a:schemeClr>
              </a:solidFill>
              <a:latin typeface="Calibri" panose="020F0502020204030204" pitchFamily="34" charset="0"/>
            </a:endParaRPr>
          </a:p>
        </p:txBody>
      </p:sp>
      <p:pic>
        <p:nvPicPr>
          <p:cNvPr id="5" name="Picture 15" descr="logo dégradé final"/>
          <p:cNvPicPr>
            <a:picLocks noChangeAspect="1" noChangeArrowheads="1"/>
          </p:cNvPicPr>
          <p:nvPr/>
        </p:nvPicPr>
        <p:blipFill>
          <a:blip r:embed="rId4" cstate="print"/>
          <a:srcRect/>
          <a:stretch>
            <a:fillRect/>
          </a:stretch>
        </p:blipFill>
        <p:spPr bwMode="auto">
          <a:xfrm>
            <a:off x="500034" y="5715016"/>
            <a:ext cx="3201988" cy="804863"/>
          </a:xfrm>
          <a:prstGeom prst="rect">
            <a:avLst/>
          </a:prstGeom>
          <a:noFill/>
          <a:ln w="9525">
            <a:noFill/>
            <a:miter lim="800000"/>
            <a:headEnd/>
            <a:tailEnd/>
          </a:ln>
        </p:spPr>
      </p:pic>
    </p:spTree>
    <p:extLst>
      <p:ext uri="{BB962C8B-B14F-4D97-AF65-F5344CB8AC3E}">
        <p14:creationId xmlns:p14="http://schemas.microsoft.com/office/powerpoint/2010/main" val="356972365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wipe(down)">
                                      <p:cBhvr>
                                        <p:cTn id="7" dur="500"/>
                                        <p:tgtEl>
                                          <p:spTgt spid="9219">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9219">
                                            <p:txEl>
                                              <p:pRg st="1" end="1"/>
                                            </p:txEl>
                                          </p:spTgt>
                                        </p:tgtEl>
                                        <p:attrNameLst>
                                          <p:attrName>style.visibility</p:attrName>
                                        </p:attrNameLst>
                                      </p:cBhvr>
                                      <p:to>
                                        <p:strVal val="visible"/>
                                      </p:to>
                                    </p:set>
                                    <p:animEffect transition="in" filter="wipe(down)">
                                      <p:cBhvr>
                                        <p:cTn id="10" dur="500"/>
                                        <p:tgtEl>
                                          <p:spTgt spid="9219">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9219">
                                            <p:txEl>
                                              <p:pRg st="2" end="2"/>
                                            </p:txEl>
                                          </p:spTgt>
                                        </p:tgtEl>
                                        <p:attrNameLst>
                                          <p:attrName>style.visibility</p:attrName>
                                        </p:attrNameLst>
                                      </p:cBhvr>
                                      <p:to>
                                        <p:strVal val="visible"/>
                                      </p:to>
                                    </p:set>
                                    <p:animEffect transition="in" filter="wipe(down)">
                                      <p:cBhvr>
                                        <p:cTn id="13" dur="500"/>
                                        <p:tgtEl>
                                          <p:spTgt spid="9219">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9219">
                                            <p:txEl>
                                              <p:pRg st="3" end="3"/>
                                            </p:txEl>
                                          </p:spTgt>
                                        </p:tgtEl>
                                        <p:attrNameLst>
                                          <p:attrName>style.visibility</p:attrName>
                                        </p:attrNameLst>
                                      </p:cBhvr>
                                      <p:to>
                                        <p:strVal val="visible"/>
                                      </p:to>
                                    </p:set>
                                    <p:animEffect transition="in" filter="wipe(down)">
                                      <p:cBhvr>
                                        <p:cTn id="16" dur="500"/>
                                        <p:tgtEl>
                                          <p:spTgt spid="9219">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219">
                                            <p:txEl>
                                              <p:pRg st="4" end="4"/>
                                            </p:txEl>
                                          </p:spTgt>
                                        </p:tgtEl>
                                        <p:attrNameLst>
                                          <p:attrName>style.visibility</p:attrName>
                                        </p:attrNameLst>
                                      </p:cBhvr>
                                      <p:to>
                                        <p:strVal val="visible"/>
                                      </p:to>
                                    </p:set>
                                    <p:animEffect transition="in" filter="wipe(down)">
                                      <p:cBhvr>
                                        <p:cTn id="19" dur="500"/>
                                        <p:tgtEl>
                                          <p:spTgt spid="9219">
                                            <p:txEl>
                                              <p:pRg st="4" end="4"/>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9219">
                                            <p:txEl>
                                              <p:pRg st="5" end="5"/>
                                            </p:txEl>
                                          </p:spTgt>
                                        </p:tgtEl>
                                        <p:attrNameLst>
                                          <p:attrName>style.visibility</p:attrName>
                                        </p:attrNameLst>
                                      </p:cBhvr>
                                      <p:to>
                                        <p:strVal val="visible"/>
                                      </p:to>
                                    </p:set>
                                    <p:animEffect transition="in" filter="wipe(down)">
                                      <p:cBhvr>
                                        <p:cTn id="22" dur="500"/>
                                        <p:tgtEl>
                                          <p:spTgt spid="9219">
                                            <p:txEl>
                                              <p:pRg st="5" end="5"/>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9219">
                                            <p:txEl>
                                              <p:pRg st="6" end="6"/>
                                            </p:txEl>
                                          </p:spTgt>
                                        </p:tgtEl>
                                        <p:attrNameLst>
                                          <p:attrName>style.visibility</p:attrName>
                                        </p:attrNameLst>
                                      </p:cBhvr>
                                      <p:to>
                                        <p:strVal val="visible"/>
                                      </p:to>
                                    </p:set>
                                    <p:animEffect transition="in" filter="wipe(down)">
                                      <p:cBhvr>
                                        <p:cTn id="25" dur="500"/>
                                        <p:tgtEl>
                                          <p:spTgt spid="9219">
                                            <p:txEl>
                                              <p:pRg st="6" end="6"/>
                                            </p:txEl>
                                          </p:spTgt>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9219">
                                            <p:txEl>
                                              <p:pRg st="8" end="8"/>
                                            </p:txEl>
                                          </p:spTgt>
                                        </p:tgtEl>
                                        <p:attrNameLst>
                                          <p:attrName>style.visibility</p:attrName>
                                        </p:attrNameLst>
                                      </p:cBhvr>
                                      <p:to>
                                        <p:strVal val="visible"/>
                                      </p:to>
                                    </p:set>
                                    <p:animEffect transition="in" filter="wipe(down)">
                                      <p:cBhvr>
                                        <p:cTn id="28" dur="500"/>
                                        <p:tgtEl>
                                          <p:spTgt spid="9219">
                                            <p:txEl>
                                              <p:pRg st="8" end="8"/>
                                            </p:txEl>
                                          </p:spTgt>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9219">
                                            <p:txEl>
                                              <p:pRg st="9" end="9"/>
                                            </p:txEl>
                                          </p:spTgt>
                                        </p:tgtEl>
                                        <p:attrNameLst>
                                          <p:attrName>style.visibility</p:attrName>
                                        </p:attrNameLst>
                                      </p:cBhvr>
                                      <p:to>
                                        <p:strVal val="visible"/>
                                      </p:to>
                                    </p:set>
                                    <p:animEffect transition="in" filter="wipe(down)">
                                      <p:cBhvr>
                                        <p:cTn id="31" dur="500"/>
                                        <p:tgtEl>
                                          <p:spTgt spid="9219">
                                            <p:txEl>
                                              <p:pRg st="9" end="9"/>
                                            </p:txEl>
                                          </p:spTgt>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9219">
                                            <p:txEl>
                                              <p:pRg st="10" end="10"/>
                                            </p:txEl>
                                          </p:spTgt>
                                        </p:tgtEl>
                                        <p:attrNameLst>
                                          <p:attrName>style.visibility</p:attrName>
                                        </p:attrNameLst>
                                      </p:cBhvr>
                                      <p:to>
                                        <p:strVal val="visible"/>
                                      </p:to>
                                    </p:set>
                                    <p:animEffect transition="in" filter="wipe(down)">
                                      <p:cBhvr>
                                        <p:cTn id="34" dur="500"/>
                                        <p:tgtEl>
                                          <p:spTgt spid="9219">
                                            <p:txEl>
                                              <p:pRg st="10" end="10"/>
                                            </p:txEl>
                                          </p:spTgt>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9219">
                                            <p:txEl>
                                              <p:pRg st="11" end="11"/>
                                            </p:txEl>
                                          </p:spTgt>
                                        </p:tgtEl>
                                        <p:attrNameLst>
                                          <p:attrName>style.visibility</p:attrName>
                                        </p:attrNameLst>
                                      </p:cBhvr>
                                      <p:to>
                                        <p:strVal val="visible"/>
                                      </p:to>
                                    </p:set>
                                    <p:animEffect transition="in" filter="wipe(down)">
                                      <p:cBhvr>
                                        <p:cTn id="37" dur="500"/>
                                        <p:tgtEl>
                                          <p:spTgt spid="9219">
                                            <p:txEl>
                                              <p:pRg st="11" end="11"/>
                                            </p:txEl>
                                          </p:spTgt>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9219">
                                            <p:txEl>
                                              <p:pRg st="12" end="12"/>
                                            </p:txEl>
                                          </p:spTgt>
                                        </p:tgtEl>
                                        <p:attrNameLst>
                                          <p:attrName>style.visibility</p:attrName>
                                        </p:attrNameLst>
                                      </p:cBhvr>
                                      <p:to>
                                        <p:strVal val="visible"/>
                                      </p:to>
                                    </p:set>
                                    <p:animEffect transition="in" filter="wipe(down)">
                                      <p:cBhvr>
                                        <p:cTn id="40" dur="500"/>
                                        <p:tgtEl>
                                          <p:spTgt spid="9219">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74" name="Picture 5" descr="IISD_BG_2logo"/>
          <p:cNvPicPr>
            <a:picLocks noChangeAspect="1" noChangeArrowheads="1"/>
          </p:cNvPicPr>
          <p:nvPr/>
        </p:nvPicPr>
        <p:blipFill>
          <a:blip r:embed="rId3" cstate="print"/>
          <a:srcRect/>
          <a:stretch>
            <a:fillRect/>
          </a:stretch>
        </p:blipFill>
        <p:spPr bwMode="auto">
          <a:xfrm>
            <a:off x="0" y="0"/>
            <a:ext cx="9144000" cy="6859588"/>
          </a:xfrm>
          <a:prstGeom prst="rect">
            <a:avLst/>
          </a:prstGeom>
          <a:noFill/>
          <a:ln w="9525">
            <a:noFill/>
            <a:miter lim="800000"/>
            <a:headEnd/>
            <a:tailEnd/>
          </a:ln>
        </p:spPr>
      </p:pic>
      <p:sp>
        <p:nvSpPr>
          <p:cNvPr id="3075" name="Rectangle 2"/>
          <p:cNvSpPr>
            <a:spLocks noGrp="1" noChangeArrowheads="1"/>
          </p:cNvSpPr>
          <p:nvPr>
            <p:ph type="title"/>
          </p:nvPr>
        </p:nvSpPr>
        <p:spPr>
          <a:xfrm>
            <a:off x="500034" y="411783"/>
            <a:ext cx="7772400" cy="685800"/>
          </a:xfrm>
        </p:spPr>
        <p:txBody>
          <a:bodyPr/>
          <a:lstStyle/>
          <a:p>
            <a:pPr algn="l" eaLnBrk="1" hangingPunct="1"/>
            <a:r>
              <a:rPr lang="en-US" sz="2800" b="1" dirty="0" smtClean="0">
                <a:solidFill>
                  <a:srgbClr val="003366"/>
                </a:solidFill>
                <a:latin typeface="Calibri" panose="020F0502020204030204" pitchFamily="34" charset="0"/>
              </a:rPr>
              <a:t>Fossil Fuel Subsidy State-of-Play</a:t>
            </a:r>
          </a:p>
        </p:txBody>
      </p:sp>
      <p:sp>
        <p:nvSpPr>
          <p:cNvPr id="9219" name="Rectangle 3"/>
          <p:cNvSpPr>
            <a:spLocks noGrp="1" noChangeArrowheads="1"/>
          </p:cNvSpPr>
          <p:nvPr>
            <p:ph type="body" idx="1"/>
          </p:nvPr>
        </p:nvSpPr>
        <p:spPr>
          <a:xfrm>
            <a:off x="573492" y="1097583"/>
            <a:ext cx="8001056" cy="4214813"/>
          </a:xfrm>
        </p:spPr>
        <p:txBody>
          <a:bodyPr/>
          <a:lstStyle/>
          <a:p>
            <a:pPr marL="514350" indent="-514350" eaLnBrk="1" hangingPunct="1">
              <a:lnSpc>
                <a:spcPct val="90000"/>
              </a:lnSpc>
              <a:buFont typeface="+mj-lt"/>
              <a:buAutoNum type="arabicPeriod"/>
            </a:pPr>
            <a:r>
              <a:rPr lang="en-CA" sz="2400" b="1" dirty="0" smtClean="0">
                <a:solidFill>
                  <a:srgbClr val="002060"/>
                </a:solidFill>
                <a:latin typeface="Calibri" panose="020F0502020204030204" pitchFamily="34" charset="0"/>
              </a:rPr>
              <a:t>Interests aligned, Reform by Finance Canada </a:t>
            </a:r>
          </a:p>
          <a:p>
            <a:pPr marL="914400" lvl="1" indent="-514350" eaLnBrk="1" hangingPunct="1">
              <a:lnSpc>
                <a:spcPct val="90000"/>
              </a:lnSpc>
              <a:buFont typeface="Arial" panose="020B0604020202020204" pitchFamily="34" charset="0"/>
              <a:buChar char="•"/>
            </a:pPr>
            <a:r>
              <a:rPr lang="en-CA" sz="2000" dirty="0">
                <a:solidFill>
                  <a:srgbClr val="002060"/>
                </a:solidFill>
                <a:latin typeface="Calibri" panose="020F0502020204030204" pitchFamily="34" charset="0"/>
              </a:rPr>
              <a:t>Enhance the neutrality of the tax </a:t>
            </a:r>
            <a:r>
              <a:rPr lang="en-CA" sz="2000" dirty="0" smtClean="0">
                <a:solidFill>
                  <a:srgbClr val="002060"/>
                </a:solidFill>
                <a:latin typeface="Calibri" panose="020F0502020204030204" pitchFamily="34" charset="0"/>
              </a:rPr>
              <a:t>system, further </a:t>
            </a:r>
            <a:r>
              <a:rPr lang="en-CA" sz="2000" dirty="0">
                <a:solidFill>
                  <a:srgbClr val="002060"/>
                </a:solidFill>
                <a:latin typeface="Calibri" panose="020F0502020204030204" pitchFamily="34" charset="0"/>
              </a:rPr>
              <a:t>rationalize inefficient fossil fuel subsidies</a:t>
            </a:r>
          </a:p>
          <a:p>
            <a:pPr marL="1543050" lvl="3" indent="-285750" eaLnBrk="1" hangingPunct="1">
              <a:lnSpc>
                <a:spcPct val="90000"/>
              </a:lnSpc>
            </a:pPr>
            <a:r>
              <a:rPr lang="en-CA" dirty="0" smtClean="0">
                <a:solidFill>
                  <a:srgbClr val="002060"/>
                </a:solidFill>
                <a:latin typeface="Calibri" panose="020F0502020204030204" pitchFamily="34" charset="0"/>
              </a:rPr>
              <a:t>2007</a:t>
            </a:r>
            <a:r>
              <a:rPr lang="en-CA" dirty="0">
                <a:solidFill>
                  <a:srgbClr val="002060"/>
                </a:solidFill>
                <a:latin typeface="Calibri" panose="020F0502020204030204" pitchFamily="34" charset="0"/>
              </a:rPr>
              <a:t>, ACCA oil sands phased out by 2015, $300 million p.a.</a:t>
            </a:r>
          </a:p>
          <a:p>
            <a:pPr marL="1543050" lvl="3" indent="-285750" eaLnBrk="1" hangingPunct="1">
              <a:lnSpc>
                <a:spcPct val="90000"/>
              </a:lnSpc>
            </a:pPr>
            <a:r>
              <a:rPr lang="en-CA" dirty="0" smtClean="0">
                <a:solidFill>
                  <a:srgbClr val="002060"/>
                </a:solidFill>
                <a:latin typeface="Calibri" panose="020F0502020204030204" pitchFamily="34" charset="0"/>
              </a:rPr>
              <a:t>Budgets 2011, 2012 remove small programs, totally with ACCA $400 million annually </a:t>
            </a:r>
          </a:p>
          <a:p>
            <a:pPr marL="914400" lvl="1" indent="-514350" eaLnBrk="1" hangingPunct="1">
              <a:lnSpc>
                <a:spcPct val="90000"/>
              </a:lnSpc>
              <a:buFont typeface="Arial" panose="020B0604020202020204" pitchFamily="34" charset="0"/>
              <a:buChar char="•"/>
            </a:pPr>
            <a:r>
              <a:rPr lang="en-CA" sz="2000" dirty="0" smtClean="0">
                <a:solidFill>
                  <a:srgbClr val="002060"/>
                </a:solidFill>
                <a:latin typeface="Calibri" panose="020F0502020204030204" pitchFamily="34" charset="0"/>
              </a:rPr>
              <a:t>GBC </a:t>
            </a:r>
            <a:r>
              <a:rPr lang="en-CA" sz="2000" dirty="0">
                <a:solidFill>
                  <a:srgbClr val="002060"/>
                </a:solidFill>
                <a:latin typeface="Calibri" panose="020F0502020204030204" pitchFamily="34" charset="0"/>
              </a:rPr>
              <a:t>Feature </a:t>
            </a:r>
            <a:r>
              <a:rPr lang="en-CA" sz="2000" dirty="0" smtClean="0">
                <a:solidFill>
                  <a:srgbClr val="002060"/>
                </a:solidFill>
                <a:latin typeface="Calibri" panose="020F0502020204030204" pitchFamily="34" charset="0"/>
              </a:rPr>
              <a:t>Recommendation for years</a:t>
            </a:r>
            <a:endParaRPr lang="en-CA" sz="2000" dirty="0">
              <a:solidFill>
                <a:srgbClr val="002060"/>
              </a:solidFill>
              <a:latin typeface="Calibri" panose="020F0502020204030204" pitchFamily="34" charset="0"/>
            </a:endParaRPr>
          </a:p>
          <a:p>
            <a:pPr marL="1543050" lvl="3" indent="-285750" eaLnBrk="1" hangingPunct="1">
              <a:lnSpc>
                <a:spcPct val="90000"/>
              </a:lnSpc>
            </a:pPr>
            <a:endParaRPr lang="en-CA" dirty="0" smtClean="0">
              <a:solidFill>
                <a:srgbClr val="002060"/>
              </a:solidFill>
              <a:latin typeface="Calibri" panose="020F0502020204030204" pitchFamily="34" charset="0"/>
            </a:endParaRPr>
          </a:p>
          <a:p>
            <a:pPr marL="514350" indent="-514350" eaLnBrk="1" hangingPunct="1">
              <a:lnSpc>
                <a:spcPct val="90000"/>
              </a:lnSpc>
              <a:buFont typeface="+mj-lt"/>
              <a:buAutoNum type="arabicPeriod"/>
            </a:pPr>
            <a:r>
              <a:rPr lang="en-CA" sz="2400" b="1" dirty="0" smtClean="0">
                <a:solidFill>
                  <a:srgbClr val="002060"/>
                </a:solidFill>
                <a:latin typeface="Calibri" panose="020F0502020204030204" pitchFamily="34" charset="0"/>
              </a:rPr>
              <a:t>Move </a:t>
            </a:r>
            <a:r>
              <a:rPr lang="en-CA" sz="2400" b="1" dirty="0">
                <a:solidFill>
                  <a:srgbClr val="002060"/>
                </a:solidFill>
                <a:latin typeface="Calibri" panose="020F0502020204030204" pitchFamily="34" charset="0"/>
              </a:rPr>
              <a:t>to mining, including </a:t>
            </a:r>
            <a:r>
              <a:rPr lang="en-CA" sz="2400" b="1" dirty="0" smtClean="0">
                <a:solidFill>
                  <a:srgbClr val="002060"/>
                </a:solidFill>
                <a:latin typeface="Calibri" panose="020F0502020204030204" pitchFamily="34" charset="0"/>
              </a:rPr>
              <a:t>coal</a:t>
            </a:r>
            <a:endParaRPr lang="en-CA" sz="2400" b="1" dirty="0">
              <a:solidFill>
                <a:srgbClr val="002060"/>
              </a:solidFill>
              <a:latin typeface="Calibri" panose="020F0502020204030204" pitchFamily="34" charset="0"/>
            </a:endParaRPr>
          </a:p>
          <a:p>
            <a:pPr marL="914400" lvl="1" indent="-514350" eaLnBrk="1" hangingPunct="1">
              <a:lnSpc>
                <a:spcPct val="90000"/>
              </a:lnSpc>
              <a:buFont typeface="Arial" panose="020B0604020202020204" pitchFamily="34" charset="0"/>
              <a:buChar char="•"/>
            </a:pPr>
            <a:r>
              <a:rPr lang="en-CA" sz="2000" dirty="0" smtClean="0">
                <a:solidFill>
                  <a:srgbClr val="002060"/>
                </a:solidFill>
                <a:latin typeface="Calibri" panose="020F0502020204030204" pitchFamily="34" charset="0"/>
              </a:rPr>
              <a:t>Budget 2012, Atlantic </a:t>
            </a:r>
            <a:r>
              <a:rPr lang="en-CA" sz="2000" dirty="0">
                <a:solidFill>
                  <a:srgbClr val="002060"/>
                </a:solidFill>
                <a:latin typeface="Calibri" panose="020F0502020204030204" pitchFamily="34" charset="0"/>
              </a:rPr>
              <a:t>Investment Tax Credit for mining </a:t>
            </a:r>
            <a:r>
              <a:rPr lang="en-CA" sz="2000" dirty="0" smtClean="0">
                <a:solidFill>
                  <a:srgbClr val="002060"/>
                </a:solidFill>
                <a:latin typeface="Calibri" panose="020F0502020204030204" pitchFamily="34" charset="0"/>
              </a:rPr>
              <a:t>and  </a:t>
            </a:r>
            <a:r>
              <a:rPr lang="en-CA" sz="2000" dirty="0">
                <a:solidFill>
                  <a:srgbClr val="002060"/>
                </a:solidFill>
                <a:latin typeface="Calibri" panose="020F0502020204030204" pitchFamily="34" charset="0"/>
              </a:rPr>
              <a:t>Corporate Mineral Exploration and Development Tax Credit </a:t>
            </a:r>
            <a:endParaRPr lang="en-CA" sz="2000" dirty="0" smtClean="0">
              <a:solidFill>
                <a:srgbClr val="002060"/>
              </a:solidFill>
              <a:latin typeface="Calibri" panose="020F0502020204030204" pitchFamily="34" charset="0"/>
            </a:endParaRPr>
          </a:p>
          <a:p>
            <a:pPr marL="914400" lvl="1" indent="-514350" eaLnBrk="1" hangingPunct="1">
              <a:lnSpc>
                <a:spcPct val="90000"/>
              </a:lnSpc>
              <a:buFont typeface="Arial" panose="020B0604020202020204" pitchFamily="34" charset="0"/>
              <a:buChar char="•"/>
            </a:pPr>
            <a:r>
              <a:rPr lang="en-CA" sz="2000" dirty="0" smtClean="0">
                <a:solidFill>
                  <a:srgbClr val="002060"/>
                </a:solidFill>
                <a:latin typeface="Calibri" panose="020F0502020204030204" pitchFamily="34" charset="0"/>
              </a:rPr>
              <a:t>Budge 2013, pre-production mining expenses aligned (CEE to CDE) &amp; ACCA phased out </a:t>
            </a:r>
            <a:r>
              <a:rPr lang="en-CA" sz="2000" dirty="0" err="1" smtClean="0">
                <a:solidFill>
                  <a:srgbClr val="002060"/>
                </a:solidFill>
                <a:latin typeface="Calibri" panose="020F0502020204030204" pitchFamily="34" charset="0"/>
              </a:rPr>
              <a:t>ala</a:t>
            </a:r>
            <a:r>
              <a:rPr lang="en-CA" sz="2000" dirty="0" smtClean="0">
                <a:solidFill>
                  <a:srgbClr val="002060"/>
                </a:solidFill>
                <a:latin typeface="Calibri" panose="020F0502020204030204" pitchFamily="34" charset="0"/>
              </a:rPr>
              <a:t> oil sands ($100 million when implemented)</a:t>
            </a:r>
          </a:p>
          <a:p>
            <a:pPr marL="914400" lvl="1" indent="-514350" eaLnBrk="1" hangingPunct="1">
              <a:lnSpc>
                <a:spcPct val="90000"/>
              </a:lnSpc>
              <a:buFont typeface="Arial" panose="020B0604020202020204" pitchFamily="34" charset="0"/>
              <a:buChar char="•"/>
            </a:pPr>
            <a:endParaRPr lang="en-US" sz="2000" dirty="0">
              <a:solidFill>
                <a:srgbClr val="002060"/>
              </a:solidFill>
              <a:latin typeface="Calibri" panose="020F0502020204030204" pitchFamily="34" charset="0"/>
            </a:endParaRPr>
          </a:p>
        </p:txBody>
      </p:sp>
      <p:pic>
        <p:nvPicPr>
          <p:cNvPr id="5" name="Picture 15" descr="logo dégradé final"/>
          <p:cNvPicPr>
            <a:picLocks noChangeAspect="1" noChangeArrowheads="1"/>
          </p:cNvPicPr>
          <p:nvPr/>
        </p:nvPicPr>
        <p:blipFill>
          <a:blip r:embed="rId4" cstate="print"/>
          <a:srcRect/>
          <a:stretch>
            <a:fillRect/>
          </a:stretch>
        </p:blipFill>
        <p:spPr bwMode="auto">
          <a:xfrm>
            <a:off x="500034" y="5715016"/>
            <a:ext cx="3201988" cy="804863"/>
          </a:xfrm>
          <a:prstGeom prst="rect">
            <a:avLst/>
          </a:prstGeom>
          <a:noFill/>
          <a:ln w="9525">
            <a:noFill/>
            <a:miter lim="800000"/>
            <a:headEnd/>
            <a:tailEnd/>
          </a:ln>
        </p:spPr>
      </p:pic>
    </p:spTree>
    <p:extLst>
      <p:ext uri="{BB962C8B-B14F-4D97-AF65-F5344CB8AC3E}">
        <p14:creationId xmlns:p14="http://schemas.microsoft.com/office/powerpoint/2010/main" val="539896470"/>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wipe(down)">
                                      <p:cBhvr>
                                        <p:cTn id="7" dur="500"/>
                                        <p:tgtEl>
                                          <p:spTgt spid="9219">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9219">
                                            <p:txEl>
                                              <p:pRg st="1" end="1"/>
                                            </p:txEl>
                                          </p:spTgt>
                                        </p:tgtEl>
                                        <p:attrNameLst>
                                          <p:attrName>style.visibility</p:attrName>
                                        </p:attrNameLst>
                                      </p:cBhvr>
                                      <p:to>
                                        <p:strVal val="visible"/>
                                      </p:to>
                                    </p:set>
                                    <p:animEffect transition="in" filter="wipe(down)">
                                      <p:cBhvr>
                                        <p:cTn id="10" dur="500"/>
                                        <p:tgtEl>
                                          <p:spTgt spid="9219">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9219">
                                            <p:txEl>
                                              <p:pRg st="2" end="2"/>
                                            </p:txEl>
                                          </p:spTgt>
                                        </p:tgtEl>
                                        <p:attrNameLst>
                                          <p:attrName>style.visibility</p:attrName>
                                        </p:attrNameLst>
                                      </p:cBhvr>
                                      <p:to>
                                        <p:strVal val="visible"/>
                                      </p:to>
                                    </p:set>
                                    <p:animEffect transition="in" filter="wipe(down)">
                                      <p:cBhvr>
                                        <p:cTn id="13" dur="500"/>
                                        <p:tgtEl>
                                          <p:spTgt spid="9219">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9219">
                                            <p:txEl>
                                              <p:pRg st="3" end="3"/>
                                            </p:txEl>
                                          </p:spTgt>
                                        </p:tgtEl>
                                        <p:attrNameLst>
                                          <p:attrName>style.visibility</p:attrName>
                                        </p:attrNameLst>
                                      </p:cBhvr>
                                      <p:to>
                                        <p:strVal val="visible"/>
                                      </p:to>
                                    </p:set>
                                    <p:animEffect transition="in" filter="wipe(down)">
                                      <p:cBhvr>
                                        <p:cTn id="16" dur="500"/>
                                        <p:tgtEl>
                                          <p:spTgt spid="9219">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219">
                                            <p:txEl>
                                              <p:pRg st="4" end="4"/>
                                            </p:txEl>
                                          </p:spTgt>
                                        </p:tgtEl>
                                        <p:attrNameLst>
                                          <p:attrName>style.visibility</p:attrName>
                                        </p:attrNameLst>
                                      </p:cBhvr>
                                      <p:to>
                                        <p:strVal val="visible"/>
                                      </p:to>
                                    </p:set>
                                    <p:animEffect transition="in" filter="wipe(down)">
                                      <p:cBhvr>
                                        <p:cTn id="19" dur="500"/>
                                        <p:tgtEl>
                                          <p:spTgt spid="9219">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9219">
                                            <p:txEl>
                                              <p:pRg st="6" end="6"/>
                                            </p:txEl>
                                          </p:spTgt>
                                        </p:tgtEl>
                                        <p:attrNameLst>
                                          <p:attrName>style.visibility</p:attrName>
                                        </p:attrNameLst>
                                      </p:cBhvr>
                                      <p:to>
                                        <p:strVal val="visible"/>
                                      </p:to>
                                    </p:set>
                                    <p:animEffect transition="in" filter="wipe(down)">
                                      <p:cBhvr>
                                        <p:cTn id="24" dur="500"/>
                                        <p:tgtEl>
                                          <p:spTgt spid="9219">
                                            <p:txEl>
                                              <p:pRg st="6" end="6"/>
                                            </p:txEl>
                                          </p:spTgt>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9219">
                                            <p:txEl>
                                              <p:pRg st="7" end="7"/>
                                            </p:txEl>
                                          </p:spTgt>
                                        </p:tgtEl>
                                        <p:attrNameLst>
                                          <p:attrName>style.visibility</p:attrName>
                                        </p:attrNameLst>
                                      </p:cBhvr>
                                      <p:to>
                                        <p:strVal val="visible"/>
                                      </p:to>
                                    </p:set>
                                    <p:animEffect transition="in" filter="wipe(down)">
                                      <p:cBhvr>
                                        <p:cTn id="27" dur="500"/>
                                        <p:tgtEl>
                                          <p:spTgt spid="9219">
                                            <p:txEl>
                                              <p:pRg st="7" end="7"/>
                                            </p:txEl>
                                          </p:spTgt>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9219">
                                            <p:txEl>
                                              <p:pRg st="8" end="8"/>
                                            </p:txEl>
                                          </p:spTgt>
                                        </p:tgtEl>
                                        <p:attrNameLst>
                                          <p:attrName>style.visibility</p:attrName>
                                        </p:attrNameLst>
                                      </p:cBhvr>
                                      <p:to>
                                        <p:strVal val="visible"/>
                                      </p:to>
                                    </p:set>
                                    <p:animEffect transition="in" filter="wipe(down)">
                                      <p:cBhvr>
                                        <p:cTn id="30" dur="500"/>
                                        <p:tgtEl>
                                          <p:spTgt spid="921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74" name="Picture 5" descr="IISD_BG_2logo"/>
          <p:cNvPicPr>
            <a:picLocks noChangeAspect="1" noChangeArrowheads="1"/>
          </p:cNvPicPr>
          <p:nvPr/>
        </p:nvPicPr>
        <p:blipFill>
          <a:blip r:embed="rId3" cstate="print"/>
          <a:srcRect/>
          <a:stretch>
            <a:fillRect/>
          </a:stretch>
        </p:blipFill>
        <p:spPr bwMode="auto">
          <a:xfrm>
            <a:off x="0" y="0"/>
            <a:ext cx="9144000" cy="6859588"/>
          </a:xfrm>
          <a:prstGeom prst="rect">
            <a:avLst/>
          </a:prstGeom>
          <a:noFill/>
          <a:ln w="9525">
            <a:noFill/>
            <a:miter lim="800000"/>
            <a:headEnd/>
            <a:tailEnd/>
          </a:ln>
        </p:spPr>
      </p:pic>
      <p:sp>
        <p:nvSpPr>
          <p:cNvPr id="3075" name="Rectangle 2"/>
          <p:cNvSpPr>
            <a:spLocks noGrp="1" noChangeArrowheads="1"/>
          </p:cNvSpPr>
          <p:nvPr>
            <p:ph type="title"/>
          </p:nvPr>
        </p:nvSpPr>
        <p:spPr>
          <a:xfrm>
            <a:off x="323528" y="366936"/>
            <a:ext cx="7772400" cy="685800"/>
          </a:xfrm>
        </p:spPr>
        <p:txBody>
          <a:bodyPr/>
          <a:lstStyle/>
          <a:p>
            <a:pPr algn="l" eaLnBrk="1" hangingPunct="1"/>
            <a:r>
              <a:rPr lang="en-US" sz="2800" b="1" dirty="0" smtClean="0">
                <a:solidFill>
                  <a:srgbClr val="003366"/>
                </a:solidFill>
                <a:latin typeface="Calibri" panose="020F0502020204030204" pitchFamily="34" charset="0"/>
              </a:rPr>
              <a:t>Thinking about Subsidies…</a:t>
            </a:r>
          </a:p>
        </p:txBody>
      </p:sp>
      <p:pic>
        <p:nvPicPr>
          <p:cNvPr id="5" name="Picture 15" descr="logo dégradé final"/>
          <p:cNvPicPr>
            <a:picLocks noChangeAspect="1" noChangeArrowheads="1"/>
          </p:cNvPicPr>
          <p:nvPr/>
        </p:nvPicPr>
        <p:blipFill>
          <a:blip r:embed="rId4" cstate="print"/>
          <a:srcRect/>
          <a:stretch>
            <a:fillRect/>
          </a:stretch>
        </p:blipFill>
        <p:spPr bwMode="auto">
          <a:xfrm>
            <a:off x="500034" y="5715016"/>
            <a:ext cx="3201988" cy="804863"/>
          </a:xfrm>
          <a:prstGeom prst="rect">
            <a:avLst/>
          </a:prstGeom>
          <a:noFill/>
          <a:ln w="9525">
            <a:noFill/>
            <a:miter lim="800000"/>
            <a:headEnd/>
            <a:tailEnd/>
          </a:ln>
        </p:spPr>
      </p:pic>
      <p:sp>
        <p:nvSpPr>
          <p:cNvPr id="6" name="Content Placeholder 5"/>
          <p:cNvSpPr>
            <a:spLocks noGrp="1"/>
          </p:cNvSpPr>
          <p:nvPr>
            <p:ph idx="1"/>
          </p:nvPr>
        </p:nvSpPr>
        <p:spPr>
          <a:xfrm>
            <a:off x="479207" y="1052736"/>
            <a:ext cx="8352928" cy="3888432"/>
          </a:xfrm>
        </p:spPr>
        <p:txBody>
          <a:bodyPr/>
          <a:lstStyle/>
          <a:p>
            <a:pPr>
              <a:spcBef>
                <a:spcPts val="600"/>
              </a:spcBef>
            </a:pPr>
            <a:r>
              <a:rPr lang="en-US" sz="2000" dirty="0" smtClean="0">
                <a:solidFill>
                  <a:srgbClr val="002060"/>
                </a:solidFill>
                <a:latin typeface="Calibri" panose="020F0502020204030204" pitchFamily="34" charset="0"/>
              </a:rPr>
              <a:t>Ongoing conjecture about the level and impact of subsidy to the fossil fuel extraction industry.   </a:t>
            </a:r>
            <a:endParaRPr lang="en-CA" sz="2000" dirty="0" smtClean="0">
              <a:solidFill>
                <a:srgbClr val="002060"/>
              </a:solidFill>
              <a:latin typeface="Calibri" panose="020F0502020204030204" pitchFamily="34" charset="0"/>
            </a:endParaRPr>
          </a:p>
          <a:p>
            <a:pPr>
              <a:spcBef>
                <a:spcPts val="600"/>
              </a:spcBef>
            </a:pPr>
            <a:endParaRPr lang="en-US" sz="2000" dirty="0" smtClean="0">
              <a:solidFill>
                <a:srgbClr val="002060"/>
              </a:solidFill>
              <a:latin typeface="Calibri" panose="020F0502020204030204" pitchFamily="34" charset="0"/>
            </a:endParaRPr>
          </a:p>
          <a:p>
            <a:pPr>
              <a:spcBef>
                <a:spcPts val="600"/>
              </a:spcBef>
            </a:pPr>
            <a:r>
              <a:rPr lang="en-US" sz="2000" dirty="0" smtClean="0">
                <a:solidFill>
                  <a:srgbClr val="002060"/>
                </a:solidFill>
                <a:latin typeface="Calibri" panose="020F0502020204030204" pitchFamily="34" charset="0"/>
              </a:rPr>
              <a:t>Conjecture exists in large part because of the divergent perspectives on subsidy definition. </a:t>
            </a:r>
          </a:p>
          <a:p>
            <a:pPr>
              <a:spcBef>
                <a:spcPts val="600"/>
              </a:spcBef>
            </a:pPr>
            <a:endParaRPr lang="en-US" sz="2000" dirty="0" smtClean="0">
              <a:solidFill>
                <a:srgbClr val="002060"/>
              </a:solidFill>
              <a:latin typeface="Calibri" panose="020F0502020204030204" pitchFamily="34" charset="0"/>
            </a:endParaRPr>
          </a:p>
          <a:p>
            <a:pPr>
              <a:spcBef>
                <a:spcPts val="600"/>
              </a:spcBef>
            </a:pPr>
            <a:r>
              <a:rPr lang="en-US" sz="2000" dirty="0" smtClean="0">
                <a:solidFill>
                  <a:srgbClr val="002060"/>
                </a:solidFill>
                <a:latin typeface="Calibri" panose="020F0502020204030204" pitchFamily="34" charset="0"/>
              </a:rPr>
              <a:t>Two competing definitional extremes:</a:t>
            </a:r>
          </a:p>
          <a:p>
            <a:pPr lvl="1">
              <a:buFont typeface="Arial" panose="020B0604020202020204" pitchFamily="34" charset="0"/>
              <a:buChar char="•"/>
            </a:pPr>
            <a:r>
              <a:rPr lang="en-US" sz="1800" b="1" dirty="0" smtClean="0">
                <a:solidFill>
                  <a:srgbClr val="002060"/>
                </a:solidFill>
                <a:latin typeface="Calibri" panose="020F0502020204030204" pitchFamily="34" charset="0"/>
              </a:rPr>
              <a:t>Environmental View</a:t>
            </a:r>
            <a:r>
              <a:rPr lang="en-US" sz="1800" dirty="0" smtClean="0">
                <a:solidFill>
                  <a:srgbClr val="002060"/>
                </a:solidFill>
                <a:latin typeface="Calibri" panose="020F0502020204030204" pitchFamily="34" charset="0"/>
              </a:rPr>
              <a:t>:  polluter pay tinged with ability to pay </a:t>
            </a:r>
          </a:p>
          <a:p>
            <a:pPr lvl="1">
              <a:buFont typeface="Arial" panose="020B0604020202020204" pitchFamily="34" charset="0"/>
              <a:buChar char="•"/>
            </a:pPr>
            <a:r>
              <a:rPr lang="en-US" sz="1800" b="1" dirty="0" smtClean="0">
                <a:solidFill>
                  <a:srgbClr val="002060"/>
                </a:solidFill>
                <a:latin typeface="Calibri" panose="020F0502020204030204" pitchFamily="34" charset="0"/>
              </a:rPr>
              <a:t>Development View</a:t>
            </a:r>
            <a:r>
              <a:rPr lang="en-US" sz="1800" dirty="0" smtClean="0">
                <a:solidFill>
                  <a:srgbClr val="002060"/>
                </a:solidFill>
                <a:latin typeface="Calibri" panose="020F0502020204030204" pitchFamily="34" charset="0"/>
              </a:rPr>
              <a:t>:  investment in the competitive position of industry </a:t>
            </a:r>
            <a:endParaRPr lang="en-CA" sz="1800" dirty="0" smtClean="0">
              <a:solidFill>
                <a:srgbClr val="002060"/>
              </a:solidFill>
              <a:latin typeface="Calibri" panose="020F0502020204030204" pitchFamily="34" charset="0"/>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wipe(down)">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wipe(down)">
                                      <p:cBhvr>
                                        <p:cTn id="17" dur="500"/>
                                        <p:tgtEl>
                                          <p:spTgt spid="6">
                                            <p:txEl>
                                              <p:pRg st="4" end="4"/>
                                            </p:txEl>
                                          </p:spTgt>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6">
                                            <p:txEl>
                                              <p:pRg st="5" end="5"/>
                                            </p:txEl>
                                          </p:spTgt>
                                        </p:tgtEl>
                                        <p:attrNameLst>
                                          <p:attrName>style.visibility</p:attrName>
                                        </p:attrNameLst>
                                      </p:cBhvr>
                                      <p:to>
                                        <p:strVal val="visible"/>
                                      </p:to>
                                    </p:set>
                                    <p:animEffect transition="in" filter="wipe(down)">
                                      <p:cBhvr>
                                        <p:cTn id="20" dur="500"/>
                                        <p:tgtEl>
                                          <p:spTgt spid="6">
                                            <p:txEl>
                                              <p:pRg st="5" end="5"/>
                                            </p:tx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animEffect transition="in" filter="wipe(down)">
                                      <p:cBhvr>
                                        <p:cTn id="23"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74" name="Picture 5" descr="IISD_BG_2logo"/>
          <p:cNvPicPr>
            <a:picLocks noChangeAspect="1" noChangeArrowheads="1"/>
          </p:cNvPicPr>
          <p:nvPr/>
        </p:nvPicPr>
        <p:blipFill>
          <a:blip r:embed="rId3" cstate="print"/>
          <a:srcRect/>
          <a:stretch>
            <a:fillRect/>
          </a:stretch>
        </p:blipFill>
        <p:spPr bwMode="auto">
          <a:xfrm>
            <a:off x="0" y="0"/>
            <a:ext cx="9144000" cy="6859588"/>
          </a:xfrm>
          <a:prstGeom prst="rect">
            <a:avLst/>
          </a:prstGeom>
          <a:noFill/>
          <a:ln w="9525">
            <a:noFill/>
            <a:miter lim="800000"/>
            <a:headEnd/>
            <a:tailEnd/>
          </a:ln>
        </p:spPr>
      </p:pic>
      <p:sp>
        <p:nvSpPr>
          <p:cNvPr id="3075" name="Rectangle 2"/>
          <p:cNvSpPr>
            <a:spLocks noGrp="1" noChangeArrowheads="1"/>
          </p:cNvSpPr>
          <p:nvPr>
            <p:ph type="title"/>
          </p:nvPr>
        </p:nvSpPr>
        <p:spPr>
          <a:xfrm>
            <a:off x="352349" y="366936"/>
            <a:ext cx="7772400" cy="685800"/>
          </a:xfrm>
        </p:spPr>
        <p:txBody>
          <a:bodyPr/>
          <a:lstStyle/>
          <a:p>
            <a:pPr algn="l" eaLnBrk="1" hangingPunct="1"/>
            <a:r>
              <a:rPr lang="en-US" sz="2800" b="1" dirty="0" smtClean="0">
                <a:solidFill>
                  <a:srgbClr val="003366"/>
                </a:solidFill>
                <a:latin typeface="Calibri" panose="020F0502020204030204" pitchFamily="34" charset="0"/>
              </a:rPr>
              <a:t>Its All a Subsidy </a:t>
            </a:r>
          </a:p>
        </p:txBody>
      </p:sp>
      <p:pic>
        <p:nvPicPr>
          <p:cNvPr id="5" name="Picture 15" descr="logo dégradé final"/>
          <p:cNvPicPr>
            <a:picLocks noChangeAspect="1" noChangeArrowheads="1"/>
          </p:cNvPicPr>
          <p:nvPr/>
        </p:nvPicPr>
        <p:blipFill>
          <a:blip r:embed="rId4" cstate="print"/>
          <a:srcRect/>
          <a:stretch>
            <a:fillRect/>
          </a:stretch>
        </p:blipFill>
        <p:spPr bwMode="auto">
          <a:xfrm>
            <a:off x="500034" y="5715016"/>
            <a:ext cx="3201988" cy="804863"/>
          </a:xfrm>
          <a:prstGeom prst="rect">
            <a:avLst/>
          </a:prstGeom>
          <a:noFill/>
          <a:ln w="9525">
            <a:noFill/>
            <a:miter lim="800000"/>
            <a:headEnd/>
            <a:tailEnd/>
          </a:ln>
        </p:spPr>
      </p:pic>
      <p:sp>
        <p:nvSpPr>
          <p:cNvPr id="6" name="Content Placeholder 5"/>
          <p:cNvSpPr>
            <a:spLocks noGrp="1"/>
          </p:cNvSpPr>
          <p:nvPr>
            <p:ph idx="1"/>
          </p:nvPr>
        </p:nvSpPr>
        <p:spPr>
          <a:xfrm>
            <a:off x="323528" y="1052736"/>
            <a:ext cx="8352928" cy="3888432"/>
          </a:xfrm>
        </p:spPr>
        <p:txBody>
          <a:bodyPr/>
          <a:lstStyle/>
          <a:p>
            <a:r>
              <a:rPr lang="en-US" sz="2000" b="1" dirty="0" smtClean="0">
                <a:solidFill>
                  <a:srgbClr val="002060"/>
                </a:solidFill>
                <a:latin typeface="Calibri" panose="020F0502020204030204" pitchFamily="34" charset="0"/>
              </a:rPr>
              <a:t>Environmental view </a:t>
            </a:r>
            <a:r>
              <a:rPr lang="en-US" sz="2000" dirty="0" smtClean="0">
                <a:solidFill>
                  <a:srgbClr val="002060"/>
                </a:solidFill>
                <a:latin typeface="Calibri" panose="020F0502020204030204" pitchFamily="34" charset="0"/>
              </a:rPr>
              <a:t>treats any benefit to the sector as a subsidy, regardless of whether or not it is otherwise available to other sectors. </a:t>
            </a:r>
          </a:p>
          <a:p>
            <a:pPr lvl="1">
              <a:buFont typeface="Arial" panose="020B0604020202020204" pitchFamily="34" charset="0"/>
              <a:buChar char="•"/>
            </a:pPr>
            <a:endParaRPr lang="en-US" sz="2000" dirty="0" smtClean="0">
              <a:solidFill>
                <a:srgbClr val="002060"/>
              </a:solidFill>
              <a:latin typeface="Calibri" panose="020F0502020204030204" pitchFamily="34" charset="0"/>
              <a:ea typeface="+mn-ea"/>
              <a:cs typeface="+mn-cs"/>
            </a:endParaRPr>
          </a:p>
          <a:p>
            <a:pPr lvl="1">
              <a:buFont typeface="Arial" panose="020B0604020202020204" pitchFamily="34" charset="0"/>
              <a:buChar char="•"/>
            </a:pPr>
            <a:r>
              <a:rPr lang="en-US" sz="2000" dirty="0" smtClean="0">
                <a:solidFill>
                  <a:srgbClr val="002060"/>
                </a:solidFill>
                <a:latin typeface="Calibri" panose="020F0502020204030204" pitchFamily="34" charset="0"/>
                <a:ea typeface="+mn-ea"/>
                <a:cs typeface="+mn-cs"/>
              </a:rPr>
              <a:t>Taxes are low or not collected, </a:t>
            </a:r>
          </a:p>
          <a:p>
            <a:pPr lvl="1">
              <a:buFont typeface="Arial" panose="020B0604020202020204" pitchFamily="34" charset="0"/>
              <a:buChar char="•"/>
            </a:pPr>
            <a:r>
              <a:rPr lang="en-US" sz="2000" dirty="0" smtClean="0">
                <a:solidFill>
                  <a:srgbClr val="002060"/>
                </a:solidFill>
                <a:latin typeface="Calibri" panose="020F0502020204030204" pitchFamily="34" charset="0"/>
                <a:ea typeface="+mn-ea"/>
                <a:cs typeface="+mn-cs"/>
              </a:rPr>
              <a:t>Royalty payments are below the value of the oil in the ground, </a:t>
            </a:r>
          </a:p>
          <a:p>
            <a:pPr lvl="1">
              <a:buFont typeface="Arial" panose="020B0604020202020204" pitchFamily="34" charset="0"/>
              <a:buChar char="•"/>
            </a:pPr>
            <a:r>
              <a:rPr lang="en-US" sz="2000" dirty="0" smtClean="0">
                <a:solidFill>
                  <a:srgbClr val="002060"/>
                </a:solidFill>
                <a:latin typeface="Calibri" panose="020F0502020204030204" pitchFamily="34" charset="0"/>
                <a:ea typeface="+mn-ea"/>
                <a:cs typeface="+mn-cs"/>
              </a:rPr>
              <a:t>Externalities &amp; EG&amp;S provided for free</a:t>
            </a:r>
            <a:r>
              <a:rPr lang="en-US" sz="2000" dirty="0">
                <a:solidFill>
                  <a:srgbClr val="002060"/>
                </a:solidFill>
                <a:latin typeface="Calibri" panose="020F0502020204030204" pitchFamily="34" charset="0"/>
                <a:ea typeface="+mn-ea"/>
                <a:cs typeface="+mn-cs"/>
              </a:rPr>
              <a:t>,</a:t>
            </a:r>
            <a:endParaRPr lang="en-US" sz="2000" dirty="0" smtClean="0">
              <a:solidFill>
                <a:srgbClr val="002060"/>
              </a:solidFill>
              <a:latin typeface="Calibri" panose="020F0502020204030204" pitchFamily="34" charset="0"/>
              <a:ea typeface="+mn-ea"/>
              <a:cs typeface="+mn-cs"/>
            </a:endParaRPr>
          </a:p>
          <a:p>
            <a:pPr lvl="1">
              <a:buFont typeface="Arial" panose="020B0604020202020204" pitchFamily="34" charset="0"/>
              <a:buChar char="•"/>
            </a:pPr>
            <a:endParaRPr lang="en-US" sz="2000" dirty="0" smtClean="0">
              <a:solidFill>
                <a:srgbClr val="002060"/>
              </a:solidFill>
              <a:latin typeface="Calibri" panose="020F0502020204030204" pitchFamily="34" charset="0"/>
              <a:ea typeface="+mn-ea"/>
              <a:cs typeface="+mn-cs"/>
            </a:endParaRPr>
          </a:p>
          <a:p>
            <a:pPr lvl="1">
              <a:buFont typeface="Arial" panose="020B0604020202020204" pitchFamily="34" charset="0"/>
              <a:buChar char="•"/>
            </a:pPr>
            <a:r>
              <a:rPr lang="en-US" sz="2000" dirty="0" smtClean="0">
                <a:solidFill>
                  <a:srgbClr val="002060"/>
                </a:solidFill>
                <a:latin typeface="Calibri" panose="020F0502020204030204" pitchFamily="34" charset="0"/>
                <a:ea typeface="+mn-ea"/>
                <a:cs typeface="+mn-cs"/>
              </a:rPr>
              <a:t>Prices misrepresent the societal cost of a barrel extracted, with activity levels higher leading to significant if not catastrophic environmental damages.  </a:t>
            </a:r>
            <a:endParaRPr lang="en-CA" sz="2000" dirty="0" smtClean="0">
              <a:solidFill>
                <a:srgbClr val="002060"/>
              </a:solidFill>
              <a:latin typeface="Calibri" panose="020F0502020204030204" pitchFamily="34" charset="0"/>
              <a:ea typeface="+mn-ea"/>
              <a:cs typeface="+mn-cs"/>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blinds(horizontal)">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blinds(horizontal)">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blinds(horizontal)">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
                                            <p:txEl>
                                              <p:pRg st="6" end="6"/>
                                            </p:txEl>
                                          </p:spTgt>
                                        </p:tgtEl>
                                        <p:attrNameLst>
                                          <p:attrName>style.visibility</p:attrName>
                                        </p:attrNameLst>
                                      </p:cBhvr>
                                      <p:to>
                                        <p:strVal val="visible"/>
                                      </p:to>
                                    </p:set>
                                    <p:animEffect transition="in" filter="blinds(horizontal)">
                                      <p:cBhvr>
                                        <p:cTn id="22"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7015</TotalTime>
  <Words>991</Words>
  <Application>Microsoft Office PowerPoint</Application>
  <PresentationFormat>On-screen Show (4:3)</PresentationFormat>
  <Paragraphs>143</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 Design</vt:lpstr>
      <vt:lpstr>PowerPoint Presentation</vt:lpstr>
      <vt:lpstr>PowerPoint Presentation</vt:lpstr>
      <vt:lpstr>PowerPoint Presentation</vt:lpstr>
      <vt:lpstr>The Carbon Policy Merit Order </vt:lpstr>
      <vt:lpstr>CDN Fossil Fuel Subsidy State-of-Play</vt:lpstr>
      <vt:lpstr>Fossil Fuel Subsidy State-of-Play</vt:lpstr>
      <vt:lpstr>Fossil Fuel Subsidy State-of-Play</vt:lpstr>
      <vt:lpstr>Thinking about Subsidies…</vt:lpstr>
      <vt:lpstr>Its All a Subsidy </vt:lpstr>
      <vt:lpstr>Subsidy, what Subsidy?</vt:lpstr>
      <vt:lpstr>A more balanced view (WTO)</vt:lpstr>
      <vt:lpstr>Canadian Case Study</vt:lpstr>
      <vt:lpstr>Overview of Findings </vt:lpstr>
      <vt:lpstr>GBC Recommendations 2013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Crabbe</dc:creator>
  <cp:lastModifiedBy>Melissa Harris</cp:lastModifiedBy>
  <cp:revision>386</cp:revision>
  <dcterms:created xsi:type="dcterms:W3CDTF">2008-09-05T16:17:43Z</dcterms:created>
  <dcterms:modified xsi:type="dcterms:W3CDTF">2013-10-03T14:16:17Z</dcterms:modified>
</cp:coreProperties>
</file>